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0" r:id="rId1"/>
    <p:sldMasterId id="2147483711" r:id="rId2"/>
  </p:sldMasterIdLst>
  <p:notesMasterIdLst>
    <p:notesMasterId r:id="rId80"/>
  </p:notesMasterIdLst>
  <p:sldIdLst>
    <p:sldId id="348" r:id="rId3"/>
    <p:sldId id="350" r:id="rId4"/>
    <p:sldId id="351" r:id="rId5"/>
    <p:sldId id="349" r:id="rId6"/>
    <p:sldId id="259" r:id="rId7"/>
    <p:sldId id="260" r:id="rId8"/>
    <p:sldId id="263" r:id="rId9"/>
    <p:sldId id="334" r:id="rId10"/>
    <p:sldId id="335" r:id="rId11"/>
    <p:sldId id="270" r:id="rId12"/>
    <p:sldId id="336" r:id="rId13"/>
    <p:sldId id="337" r:id="rId14"/>
    <p:sldId id="338" r:id="rId15"/>
    <p:sldId id="339" r:id="rId16"/>
    <p:sldId id="340" r:id="rId17"/>
    <p:sldId id="341" r:id="rId18"/>
    <p:sldId id="343" r:id="rId19"/>
    <p:sldId id="342" r:id="rId20"/>
    <p:sldId id="346" r:id="rId21"/>
    <p:sldId id="345" r:id="rId22"/>
    <p:sldId id="347" r:id="rId23"/>
    <p:sldId id="271" r:id="rId24"/>
    <p:sldId id="272" r:id="rId25"/>
    <p:sldId id="273" r:id="rId26"/>
    <p:sldId id="274" r:id="rId27"/>
    <p:sldId id="275" r:id="rId28"/>
    <p:sldId id="276" r:id="rId29"/>
    <p:sldId id="277" r:id="rId30"/>
    <p:sldId id="278" r:id="rId31"/>
    <p:sldId id="279"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32" r:id="rId79"/>
  </p:sldIdLst>
  <p:sldSz cx="13004800" cy="73025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F12BA42-A5EF-434B-A67B-880A3FF38B11}">
  <a:tblStyle styleId="{CF12BA42-A5EF-434B-A67B-880A3FF38B11}"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471"/>
    <p:restoredTop sz="94708"/>
  </p:normalViewPr>
  <p:slideViewPr>
    <p:cSldViewPr snapToGrid="0" snapToObjects="1">
      <p:cViewPr varScale="1">
        <p:scale>
          <a:sx n="83" d="100"/>
          <a:sy n="83"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 name="Shape 4"/>
          <p:cNvSpPr txBox="1">
            <a:spLocks noGrp="1"/>
          </p:cNvSpPr>
          <p:nvPr>
            <p:ph type="body" idx="1"/>
          </p:nvPr>
        </p:nvSpPr>
        <p:spPr>
          <a:xfrm>
            <a:off x="914400" y="4343400"/>
            <a:ext cx="5029199" cy="4114800"/>
          </a:xfrm>
          <a:prstGeom prst="rect">
            <a:avLst/>
          </a:prstGeom>
          <a:noFill/>
          <a:ln>
            <a:noFill/>
          </a:ln>
        </p:spPr>
        <p:txBody>
          <a:bodyPr lIns="91425" tIns="91425" rIns="91425" bIns="91425" anchor="t" anchorCtr="0"/>
          <a:lstStyle>
            <a:lvl1pPr marL="0" marR="0" lvl="0" indent="0" algn="l" rtl="0">
              <a:spcBef>
                <a:spcPts val="0"/>
              </a:spcBef>
              <a:defRPr/>
            </a:lvl1pPr>
            <a:lvl2pPr marL="0" marR="0" lvl="1" indent="228600" algn="l" rtl="0">
              <a:spcBef>
                <a:spcPts val="0"/>
              </a:spcBef>
              <a:defRPr/>
            </a:lvl2pPr>
            <a:lvl3pPr marL="0" marR="0" lvl="2" indent="457200" algn="l" rtl="0">
              <a:spcBef>
                <a:spcPts val="0"/>
              </a:spcBef>
              <a:defRPr/>
            </a:lvl3pPr>
            <a:lvl4pPr marL="0" marR="0" lvl="3" indent="685800" algn="l" rtl="0">
              <a:spcBef>
                <a:spcPts val="0"/>
              </a:spcBef>
              <a:defRPr/>
            </a:lvl4pPr>
            <a:lvl5pPr marL="0" marR="0" lvl="4" indent="914400" algn="l" rtl="0">
              <a:spcBef>
                <a:spcPts val="0"/>
              </a:spcBef>
              <a:defRPr/>
            </a:lvl5pPr>
            <a:lvl6pPr marL="0" marR="0" lvl="5" indent="1143000" algn="l" rtl="0">
              <a:spcBef>
                <a:spcPts val="0"/>
              </a:spcBef>
              <a:defRPr/>
            </a:lvl6pPr>
            <a:lvl7pPr marL="0" marR="0" lvl="6" indent="1371600" algn="l" rtl="0">
              <a:spcBef>
                <a:spcPts val="0"/>
              </a:spcBef>
              <a:defRPr/>
            </a:lvl7pPr>
            <a:lvl8pPr marL="0" marR="0" lvl="7" indent="1600200" algn="l" rtl="0">
              <a:spcBef>
                <a:spcPts val="0"/>
              </a:spcBef>
              <a:defRPr/>
            </a:lvl8pPr>
            <a:lvl9pPr marL="0" marR="0" lvl="8" indent="1828800" algn="l" rtl="0">
              <a:spcBef>
                <a:spcPts val="0"/>
              </a:spcBef>
              <a:defRPr/>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9436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614717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111289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888667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Tree>
    <p:extLst>
      <p:ext uri="{BB962C8B-B14F-4D97-AF65-F5344CB8AC3E}">
        <p14:creationId xmlns:p14="http://schemas.microsoft.com/office/powerpoint/2010/main" val="1085794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Shape 50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503" name="Shape 50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4096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363214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390594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7657078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204710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715603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Shape 56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6" name="Shape 56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7655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198580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Shape 5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15" name="Shape 5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Shape 5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1" name="Shape 5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p:cNvGrpSpPr/>
        <p:nvPr/>
      </p:nvGrpSpPr>
      <p:grpSpPr>
        <a:xfrm>
          <a:off x="0" y="0"/>
          <a:ext cx="0" cy="0"/>
          <a:chOff x="0" y="0"/>
          <a:chExt cx="0" cy="0"/>
        </a:xfrm>
      </p:grpSpPr>
      <p:sp>
        <p:nvSpPr>
          <p:cNvPr id="526" name="Shape 5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27" name="Shape 52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Shape 53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34" name="Shape 53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Shape 54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1" name="Shape 54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Shape 54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48" name="Shape 54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Shape 55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54" name="Shape 55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3812532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60" name="Shape 56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Shape 5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75" name="Shape 5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1" name="Shape 5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87" name="Shape 58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Shape 59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94" name="Shape 59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
        <p:cNvGrpSpPr/>
        <p:nvPr/>
      </p:nvGrpSpPr>
      <p:grpSpPr>
        <a:xfrm>
          <a:off x="0" y="0"/>
          <a:ext cx="0" cy="0"/>
          <a:chOff x="0" y="0"/>
          <a:chExt cx="0" cy="0"/>
        </a:xfrm>
      </p:grpSpPr>
      <p:sp>
        <p:nvSpPr>
          <p:cNvPr id="599" name="Shape 59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0" name="Shape 60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Shape 6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06" name="Shape 6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Shape 6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2" name="Shape 6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Shape 6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18" name="Shape 6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Shape 623"/>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24" name="Shape 624"/>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486404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Shape 6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1" name="Shape 63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Shape 63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37" name="Shape 63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Shape 64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3" name="Shape 64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Shape 64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49" name="Shape 64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Shape 65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5" name="Shape 655"/>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Shape 66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667" name="Shape 66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Shape 67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3" name="Shape 67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Shape 67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79" name="Shape 67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Shape 6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85" name="Shape 68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Shape 69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1" name="Shape 69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32" name="Shape 43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Shape 69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697" name="Shape 69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Shape 70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3" name="Shape 70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Shape 7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09" name="Shape 7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Shape 71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15" name="Shape 71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Shape 72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21" name="Shape 72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Shape 72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7" name="Shape 727"/>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Shape 73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739" name="Shape 73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Shape 74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45" name="Shape 74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Shape 75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1" name="Shape 75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Shape 756"/>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57" name="Shape 757"/>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438" name="Shape 43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Shape 762"/>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3" name="Shape 763"/>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Shape 76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69" name="Shape 76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Shape 77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75" name="Shape 775"/>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Shape 78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781" name="Shape 781"/>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Shape 78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8" name="Shape 788"/>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Shape 79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00" name="Shape 80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06" name="Shape 806"/>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Shape 811"/>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2" name="Shape 812"/>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Shape 81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18" name="Shape 818"/>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Shape 82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24" name="Shape 82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Shape 456"/>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457" name="Shape 457"/>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Shape 82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0" name="Shape 830"/>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Shape 8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2" name="Shape 84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Shape 85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2" name="Shape 85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Shape 8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2" name="Shape 86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Shape 87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2" name="Shape 872"/>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
        <p:cNvGrpSpPr/>
        <p:nvPr/>
      </p:nvGrpSpPr>
      <p:grpSpPr>
        <a:xfrm>
          <a:off x="0" y="0"/>
          <a:ext cx="0" cy="0"/>
          <a:chOff x="0" y="0"/>
          <a:chExt cx="0" cy="0"/>
        </a:xfrm>
      </p:grpSpPr>
      <p:sp>
        <p:nvSpPr>
          <p:cNvPr id="883" name="Shape 883"/>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rtl="0">
              <a:spcBef>
                <a:spcPts val="0"/>
              </a:spcBef>
              <a:buNone/>
            </a:pPr>
            <a:endParaRPr/>
          </a:p>
        </p:txBody>
      </p:sp>
      <p:sp>
        <p:nvSpPr>
          <p:cNvPr id="884" name="Shape 884"/>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Shape 889"/>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890" name="Shape 890"/>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Shape 929"/>
          <p:cNvSpPr txBox="1">
            <a:spLocks noGrp="1"/>
          </p:cNvSpPr>
          <p:nvPr>
            <p:ph type="body" idx="1"/>
          </p:nvPr>
        </p:nvSpPr>
        <p:spPr>
          <a:xfrm>
            <a:off x="914400" y="4343400"/>
            <a:ext cx="5029199" cy="4114800"/>
          </a:xfrm>
          <a:prstGeom prst="rect">
            <a:avLst/>
          </a:prstGeom>
        </p:spPr>
        <p:txBody>
          <a:bodyPr lIns="91425" tIns="91425" rIns="91425" bIns="91425" anchor="t" anchorCtr="0">
            <a:noAutofit/>
          </a:bodyPr>
          <a:lstStyle/>
          <a:p>
            <a:pPr lvl="0">
              <a:spcBef>
                <a:spcPts val="0"/>
              </a:spcBef>
              <a:buNone/>
            </a:pPr>
            <a:endParaRPr/>
          </a:p>
        </p:txBody>
      </p:sp>
      <p:sp>
        <p:nvSpPr>
          <p:cNvPr id="930" name="Shape 930"/>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18893711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76238" y="685800"/>
            <a:ext cx="6105525" cy="3429000"/>
          </a:xfrm>
          <a:custGeom>
            <a:avLst/>
            <a:gdLst/>
            <a:ahLst/>
            <a:cxnLst/>
            <a:rect l="0" t="0" r="0" b="0"/>
            <a:pathLst>
              <a:path w="120000" h="120000" extrusionOk="0">
                <a:moveTo>
                  <a:pt x="0" y="0"/>
                </a:moveTo>
                <a:lnTo>
                  <a:pt x="120000" y="0"/>
                </a:lnTo>
                <a:lnTo>
                  <a:pt x="120000" y="120000"/>
                </a:lnTo>
                <a:lnTo>
                  <a:pt x="0" y="120000"/>
                </a:lnTo>
                <a:close/>
              </a:path>
            </a:pathLst>
          </a:custGeom>
          <a:noFill/>
          <a:ln>
            <a:noFill/>
          </a:ln>
        </p:spPr>
      </p:sp>
      <p:sp>
        <p:nvSpPr>
          <p:cNvPr id="509" name="Shape 509"/>
          <p:cNvSpPr txBox="1">
            <a:spLocks noGrp="1"/>
          </p:cNvSpPr>
          <p:nvPr>
            <p:ph type="body" idx="1"/>
          </p:nvPr>
        </p:nvSpPr>
        <p:spPr>
          <a:xfrm>
            <a:off x="914400" y="4343400"/>
            <a:ext cx="50291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a:p>
        </p:txBody>
      </p:sp>
    </p:spTree>
    <p:extLst>
      <p:ext uri="{BB962C8B-B14F-4D97-AF65-F5344CB8AC3E}">
        <p14:creationId xmlns:p14="http://schemas.microsoft.com/office/powerpoint/2010/main" val="489330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4" Type="http://schemas.openxmlformats.org/officeDocument/2006/relationships/image" Target="../media/image7.jpg"/><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9" Type="http://schemas.openxmlformats.org/officeDocument/2006/relationships/image" Target="../media/image15.png"/><Relationship Id="rId10" Type="http://schemas.openxmlformats.org/officeDocument/2006/relationships/image" Target="../media/image16.png"/><Relationship Id="rId11" Type="http://schemas.openxmlformats.org/officeDocument/2006/relationships/image" Target="../media/image17.png"/><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1.jpg"/><Relationship Id="rId4" Type="http://schemas.openxmlformats.org/officeDocument/2006/relationships/image" Target="../media/image22.jpg"/><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 name="Shape 12"/>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pic>
        <p:nvPicPr>
          <p:cNvPr id="13" name="Shape 13"/>
          <p:cNvPicPr preferRelativeResize="0"/>
          <p:nvPr/>
        </p:nvPicPr>
        <p:blipFill rotWithShape="1">
          <a:blip r:embed="rId2">
            <a:alphaModFix/>
          </a:blip>
          <a:srcRect/>
          <a:stretch/>
        </p:blipFill>
        <p:spPr>
          <a:xfrm>
            <a:off x="634999" y="762000"/>
            <a:ext cx="2832101" cy="304799"/>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58" name="Shape 58"/>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59" name="Shape 59"/>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3" name="Shape 63"/>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64" name="Shape 64"/>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harts">
    <p:spTree>
      <p:nvGrpSpPr>
        <p:cNvPr id="1"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allouts">
    <p:spTree>
      <p:nvGrpSpPr>
        <p:cNvPr id="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76" name="Shape 76"/>
            <p:cNvSpPr/>
            <p:nvPr/>
          </p:nvSpPr>
          <p:spPr>
            <a:xfrm>
              <a:off x="889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a:stretch/>
          </p:blipFill>
          <p:spPr>
            <a:xfrm>
              <a:off x="0" y="0"/>
              <a:ext cx="1270000" cy="1270000"/>
            </a:xfrm>
            <a:prstGeom prst="rect">
              <a:avLst/>
            </a:prstGeom>
            <a:noFill/>
            <a:ln>
              <a:noFill/>
            </a:ln>
          </p:spPr>
        </p:pic>
        <p:sp>
          <p:nvSpPr>
            <p:cNvPr id="79" name="Shape 79"/>
            <p:cNvSpPr/>
            <p:nvPr/>
          </p:nvSpPr>
          <p:spPr>
            <a:xfrm>
              <a:off x="101600" y="3479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a:stretch/>
          </p:blipFill>
          <p:spPr>
            <a:xfrm>
              <a:off x="0" y="0"/>
              <a:ext cx="1270000" cy="1270000"/>
            </a:xfrm>
            <a:prstGeom prst="rect">
              <a:avLst/>
            </a:prstGeom>
            <a:noFill/>
            <a:ln>
              <a:noFill/>
            </a:ln>
          </p:spPr>
        </p:pic>
        <p:sp>
          <p:nvSpPr>
            <p:cNvPr id="82" name="Shape 82"/>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a:stretch/>
          </p:blipFill>
          <p:spPr>
            <a:xfrm>
              <a:off x="0" y="0"/>
              <a:ext cx="1270000" cy="1270000"/>
            </a:xfrm>
            <a:prstGeom prst="rect">
              <a:avLst/>
            </a:prstGeom>
            <a:noFill/>
            <a:ln>
              <a:noFill/>
            </a:ln>
          </p:spPr>
        </p:pic>
        <p:sp>
          <p:nvSpPr>
            <p:cNvPr id="85" name="Shape 85"/>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a:stretch/>
          </p:blipFill>
          <p:spPr>
            <a:xfrm>
              <a:off x="0" y="0"/>
              <a:ext cx="1270000" cy="1270000"/>
            </a:xfrm>
            <a:prstGeom prst="rect">
              <a:avLst/>
            </a:prstGeom>
            <a:noFill/>
            <a:ln>
              <a:noFill/>
            </a:ln>
          </p:spPr>
        </p:pic>
        <p:sp>
          <p:nvSpPr>
            <p:cNvPr id="88" name="Shape 88"/>
            <p:cNvSpPr/>
            <p:nvPr/>
          </p:nvSpPr>
          <p:spPr>
            <a:xfrm>
              <a:off x="88900" y="3225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a:stretch/>
          </p:blipFill>
          <p:spPr>
            <a:xfrm>
              <a:off x="0" y="0"/>
              <a:ext cx="1270000" cy="1270000"/>
            </a:xfrm>
            <a:prstGeom prst="rect">
              <a:avLst/>
            </a:prstGeom>
            <a:noFill/>
            <a:ln>
              <a:noFill/>
            </a:ln>
          </p:spPr>
        </p:pic>
        <p:sp>
          <p:nvSpPr>
            <p:cNvPr id="91" name="Shape 91"/>
            <p:cNvSpPr/>
            <p:nvPr/>
          </p:nvSpPr>
          <p:spPr>
            <a:xfrm>
              <a:off x="101600" y="335279"/>
              <a:ext cx="1079499" cy="67564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92" name="Shape 92"/>
          <p:cNvSpPr/>
          <p:nvPr/>
        </p:nvSpPr>
        <p:spPr>
          <a:xfrm>
            <a:off x="8790781" y="1828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grpSp>
        <p:nvGrpSpPr>
          <p:cNvPr id="93" name="Shape 93"/>
          <p:cNvGrpSpPr/>
          <p:nvPr/>
        </p:nvGrpSpPr>
        <p:grpSpPr>
          <a:xfrm>
            <a:off x="4051298" y="1828799"/>
            <a:ext cx="2032001" cy="2032001"/>
            <a:chOff x="0" y="0"/>
            <a:chExt cx="2032000" cy="2032000"/>
          </a:xfrm>
        </p:grpSpPr>
        <p:pic>
          <p:nvPicPr>
            <p:cNvPr id="94" name="Shape 94"/>
            <p:cNvPicPr preferRelativeResize="0"/>
            <p:nvPr/>
          </p:nvPicPr>
          <p:blipFill rotWithShape="1">
            <a:blip r:embed="rId8">
              <a:alphaModFix/>
            </a:blip>
            <a:srcRect/>
            <a:stretch/>
          </p:blipFill>
          <p:spPr>
            <a:xfrm>
              <a:off x="0" y="0"/>
              <a:ext cx="2032000" cy="2032000"/>
            </a:xfrm>
            <a:prstGeom prst="rect">
              <a:avLst/>
            </a:prstGeom>
            <a:noFill/>
            <a:ln>
              <a:noFill/>
            </a:ln>
          </p:spPr>
        </p:pic>
        <p:sp>
          <p:nvSpPr>
            <p:cNvPr id="95" name="Shape 95"/>
            <p:cNvSpPr/>
            <p:nvPr/>
          </p:nvSpPr>
          <p:spPr>
            <a:xfrm>
              <a:off x="1651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96" name="Shape 96"/>
            <p:cNvSpPr/>
            <p:nvPr/>
          </p:nvSpPr>
          <p:spPr>
            <a:xfrm>
              <a:off x="1651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97" name="Shape 97"/>
          <p:cNvGrpSpPr/>
          <p:nvPr/>
        </p:nvGrpSpPr>
        <p:grpSpPr>
          <a:xfrm>
            <a:off x="6362698" y="1828799"/>
            <a:ext cx="2032001" cy="2032001"/>
            <a:chOff x="0" y="0"/>
            <a:chExt cx="2032000" cy="2032000"/>
          </a:xfrm>
        </p:grpSpPr>
        <p:pic>
          <p:nvPicPr>
            <p:cNvPr id="98" name="Shape 98"/>
            <p:cNvPicPr preferRelativeResize="0"/>
            <p:nvPr/>
          </p:nvPicPr>
          <p:blipFill rotWithShape="1">
            <a:blip r:embed="rId9">
              <a:alphaModFix/>
            </a:blip>
            <a:srcRect/>
            <a:stretch/>
          </p:blipFill>
          <p:spPr>
            <a:xfrm>
              <a:off x="0" y="0"/>
              <a:ext cx="2032000" cy="2032000"/>
            </a:xfrm>
            <a:prstGeom prst="rect">
              <a:avLst/>
            </a:prstGeom>
            <a:noFill/>
            <a:ln>
              <a:noFill/>
            </a:ln>
          </p:spPr>
        </p:pic>
        <p:sp>
          <p:nvSpPr>
            <p:cNvPr id="99" name="Shape 99"/>
            <p:cNvSpPr/>
            <p:nvPr/>
          </p:nvSpPr>
          <p:spPr>
            <a:xfrm>
              <a:off x="177800" y="1524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0" name="Shape 100"/>
            <p:cNvSpPr/>
            <p:nvPr/>
          </p:nvSpPr>
          <p:spPr>
            <a:xfrm>
              <a:off x="177800" y="4191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1" name="Shape 101"/>
          <p:cNvGrpSpPr/>
          <p:nvPr/>
        </p:nvGrpSpPr>
        <p:grpSpPr>
          <a:xfrm>
            <a:off x="4051298" y="4114798"/>
            <a:ext cx="2032001" cy="2032001"/>
            <a:chOff x="0" y="0"/>
            <a:chExt cx="2032000" cy="2032000"/>
          </a:xfrm>
        </p:grpSpPr>
        <p:pic>
          <p:nvPicPr>
            <p:cNvPr id="102" name="Shape 102"/>
            <p:cNvPicPr preferRelativeResize="0"/>
            <p:nvPr/>
          </p:nvPicPr>
          <p:blipFill rotWithShape="1">
            <a:blip r:embed="rId10">
              <a:alphaModFix/>
            </a:blip>
            <a:srcRect/>
            <a:stretch/>
          </p:blipFill>
          <p:spPr>
            <a:xfrm>
              <a:off x="0" y="0"/>
              <a:ext cx="2032000" cy="2032000"/>
            </a:xfrm>
            <a:prstGeom prst="rect">
              <a:avLst/>
            </a:prstGeom>
            <a:noFill/>
            <a:ln>
              <a:noFill/>
            </a:ln>
          </p:spPr>
        </p:pic>
        <p:sp>
          <p:nvSpPr>
            <p:cNvPr id="103" name="Shape 103"/>
            <p:cNvSpPr/>
            <p:nvPr/>
          </p:nvSpPr>
          <p:spPr>
            <a:xfrm>
              <a:off x="1651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4" name="Shape 104"/>
            <p:cNvSpPr/>
            <p:nvPr/>
          </p:nvSpPr>
          <p:spPr>
            <a:xfrm>
              <a:off x="1651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105" name="Shape 105"/>
          <p:cNvGrpSpPr/>
          <p:nvPr/>
        </p:nvGrpSpPr>
        <p:grpSpPr>
          <a:xfrm>
            <a:off x="6362698" y="4114798"/>
            <a:ext cx="2032001" cy="2032001"/>
            <a:chOff x="0" y="0"/>
            <a:chExt cx="2032000" cy="2032000"/>
          </a:xfrm>
        </p:grpSpPr>
        <p:pic>
          <p:nvPicPr>
            <p:cNvPr id="106" name="Shape 106"/>
            <p:cNvPicPr preferRelativeResize="0"/>
            <p:nvPr/>
          </p:nvPicPr>
          <p:blipFill rotWithShape="1">
            <a:blip r:embed="rId11">
              <a:alphaModFix/>
            </a:blip>
            <a:srcRect/>
            <a:stretch/>
          </p:blipFill>
          <p:spPr>
            <a:xfrm>
              <a:off x="0" y="0"/>
              <a:ext cx="2032000" cy="2032000"/>
            </a:xfrm>
            <a:prstGeom prst="rect">
              <a:avLst/>
            </a:prstGeom>
            <a:noFill/>
            <a:ln>
              <a:noFill/>
            </a:ln>
          </p:spPr>
        </p:pic>
        <p:sp>
          <p:nvSpPr>
            <p:cNvPr id="107" name="Shape 107"/>
            <p:cNvSpPr/>
            <p:nvPr/>
          </p:nvSpPr>
          <p:spPr>
            <a:xfrm>
              <a:off x="177800" y="177800"/>
              <a:ext cx="1676399" cy="233681"/>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108" name="Shape 108"/>
            <p:cNvSpPr/>
            <p:nvPr/>
          </p:nvSpPr>
          <p:spPr>
            <a:xfrm>
              <a:off x="177800" y="444500"/>
              <a:ext cx="1676399" cy="1415135"/>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109" name="Shape 109"/>
          <p:cNvSpPr/>
          <p:nvPr/>
        </p:nvSpPr>
        <p:spPr>
          <a:xfrm>
            <a:off x="8790781" y="4114800"/>
            <a:ext cx="3236119" cy="203200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Activity">
    <p:spTree>
      <p:nvGrpSpPr>
        <p:cNvPr id="1"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299" y="3130550"/>
            <a:ext cx="1270001" cy="1270001"/>
            <a:chOff x="0" y="0"/>
            <a:chExt cx="1270000" cy="1270000"/>
          </a:xfrm>
        </p:grpSpPr>
        <p:pic>
          <p:nvPicPr>
            <p:cNvPr id="114" name="Shape 114"/>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15" name="Shape 115"/>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16" name="Shape 116"/>
          <p:cNvCxnSpPr/>
          <p:nvPr/>
        </p:nvCxnSpPr>
        <p:spPr>
          <a:xfrm rot="10800000" flipH="1">
            <a:off x="3911600" y="3243406"/>
            <a:ext cx="3735026" cy="290"/>
          </a:xfrm>
          <a:prstGeom prst="straightConnector1">
            <a:avLst/>
          </a:prstGeom>
          <a:noFill/>
          <a:ln>
            <a:noFill/>
          </a:ln>
        </p:spPr>
      </p:cxnSp>
      <p:cxnSp>
        <p:nvCxnSpPr>
          <p:cNvPr id="117" name="Shape 117"/>
          <p:cNvCxnSpPr/>
          <p:nvPr/>
        </p:nvCxnSpPr>
        <p:spPr>
          <a:xfrm rot="10800000" flipH="1">
            <a:off x="3911600" y="5381323"/>
            <a:ext cx="3735026" cy="290"/>
          </a:xfrm>
          <a:prstGeom prst="straightConnector1">
            <a:avLst/>
          </a:prstGeom>
          <a:noFill/>
          <a:ln>
            <a:noFill/>
          </a:ln>
        </p:spPr>
      </p:cxnSp>
      <p:sp>
        <p:nvSpPr>
          <p:cNvPr id="118" name="Shape 118"/>
          <p:cNvSpPr/>
          <p:nvPr/>
        </p:nvSpPr>
        <p:spPr>
          <a:xfrm>
            <a:off x="3911600" y="2989696"/>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119" name="Shape 119"/>
          <p:cNvSpPr/>
          <p:nvPr/>
        </p:nvSpPr>
        <p:spPr>
          <a:xfrm>
            <a:off x="3911600" y="5114914"/>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120" name="Shape 120"/>
          <p:cNvCxnSpPr/>
          <p:nvPr/>
        </p:nvCxnSpPr>
        <p:spPr>
          <a:xfrm rot="10800000" flipH="1">
            <a:off x="3911600" y="2223009"/>
            <a:ext cx="3735026" cy="290"/>
          </a:xfrm>
          <a:prstGeom prst="straightConnector1">
            <a:avLst/>
          </a:prstGeom>
          <a:noFill/>
          <a:ln>
            <a:noFill/>
          </a:ln>
        </p:spPr>
      </p:cxnSp>
      <p:sp>
        <p:nvSpPr>
          <p:cNvPr id="121" name="Shape 121"/>
          <p:cNvSpPr/>
          <p:nvPr/>
        </p:nvSpPr>
        <p:spPr>
          <a:xfrm>
            <a:off x="3911600" y="1969299"/>
            <a:ext cx="3733800" cy="254001"/>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122" name="Shape 122"/>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5" name="Shape 125"/>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26" name="Shape 126"/>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29" name="Shape 129"/>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30" name="Shape 130"/>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Blank">
    <p:spTree>
      <p:nvGrpSpPr>
        <p:cNvPr id="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299" y="3130550"/>
            <a:ext cx="1270001" cy="1270001"/>
            <a:chOff x="0" y="0"/>
            <a:chExt cx="1270000" cy="1270000"/>
          </a:xfrm>
        </p:grpSpPr>
        <p:pic>
          <p:nvPicPr>
            <p:cNvPr id="136" name="Shape 136"/>
            <p:cNvPicPr preferRelativeResize="0"/>
            <p:nvPr/>
          </p:nvPicPr>
          <p:blipFill rotWithShape="1">
            <a:blip r:embed="rId2">
              <a:alphaModFix/>
            </a:blip>
            <a:srcRect/>
            <a:stretch/>
          </p:blipFill>
          <p:spPr>
            <a:xfrm>
              <a:off x="0" y="0"/>
              <a:ext cx="1270000" cy="1270000"/>
            </a:xfrm>
            <a:prstGeom prst="rect">
              <a:avLst/>
            </a:prstGeom>
            <a:noFill/>
            <a:ln>
              <a:noFill/>
            </a:ln>
          </p:spPr>
        </p:pic>
        <p:sp>
          <p:nvSpPr>
            <p:cNvPr id="137" name="Shape 137"/>
            <p:cNvSpPr/>
            <p:nvPr/>
          </p:nvSpPr>
          <p:spPr>
            <a:xfrm>
              <a:off x="88900" y="543558"/>
              <a:ext cx="1079499" cy="233682"/>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138" name="Shape 138"/>
          <p:cNvCxnSpPr/>
          <p:nvPr/>
        </p:nvCxnSpPr>
        <p:spPr>
          <a:xfrm rot="10800000" flipH="1">
            <a:off x="3225800" y="1803658"/>
            <a:ext cx="0" cy="4430478"/>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Case Study">
    <p:spTree>
      <p:nvGrpSpPr>
        <p:cNvPr id="1"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rot="10800000" flipH="1">
            <a:off x="8623300" y="2781009"/>
            <a:ext cx="3735026" cy="290"/>
          </a:xfrm>
          <a:prstGeom prst="straightConnector1">
            <a:avLst/>
          </a:prstGeom>
          <a:noFill/>
          <a:ln>
            <a:noFill/>
          </a:ln>
        </p:spPr>
      </p:cxnSp>
      <p:cxnSp>
        <p:nvCxnSpPr>
          <p:cNvPr id="143" name="Shape 143"/>
          <p:cNvCxnSpPr/>
          <p:nvPr/>
        </p:nvCxnSpPr>
        <p:spPr>
          <a:xfrm rot="10800000" flipH="1">
            <a:off x="635000" y="2781141"/>
            <a:ext cx="7742696" cy="158"/>
          </a:xfrm>
          <a:prstGeom prst="straightConnector1">
            <a:avLst/>
          </a:prstGeom>
          <a:noFill/>
          <a:ln>
            <a:noFill/>
          </a:ln>
        </p:spPr>
      </p:cxnSp>
      <p:sp>
        <p:nvSpPr>
          <p:cNvPr id="144" name="Shape 144"/>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145" name="Shape 145"/>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146" name="Shape 146"/>
          <p:cNvSpPr txBox="1">
            <a:spLocks noGrp="1"/>
          </p:cNvSpPr>
          <p:nvPr>
            <p:ph type="sldNum" idx="12"/>
          </p:nvPr>
        </p:nvSpPr>
        <p:spPr>
          <a:xfrm>
            <a:off x="12014200" y="739139"/>
            <a:ext cx="345948"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147"/>
        <p:cNvGrpSpPr/>
        <p:nvPr/>
      </p:nvGrpSpPr>
      <p:grpSpPr>
        <a:xfrm>
          <a:off x="0" y="0"/>
          <a:ext cx="0" cy="0"/>
          <a:chOff x="0" y="0"/>
          <a:chExt cx="0" cy="0"/>
        </a:xfrm>
      </p:grpSpPr>
      <p:sp>
        <p:nvSpPr>
          <p:cNvPr id="148" name="Shape 148"/>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49" name="Shape 149"/>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50" name="Shape 150"/>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6" name="Shape 16"/>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56" name="Shape 156"/>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2" name="Shape 162"/>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68" name="Shape 16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a:stretch/>
        </p:blipFill>
        <p:spPr>
          <a:xfrm>
            <a:off x="1016000" y="1313655"/>
            <a:ext cx="4043866" cy="6057900"/>
          </a:xfrm>
          <a:prstGeom prst="rect">
            <a:avLst/>
          </a:prstGeom>
          <a:noFill/>
          <a:ln>
            <a:noFill/>
          </a:ln>
        </p:spPr>
      </p:pic>
      <p:pic>
        <p:nvPicPr>
          <p:cNvPr id="171" name="Shape 171"/>
          <p:cNvPicPr preferRelativeResize="0"/>
          <p:nvPr/>
        </p:nvPicPr>
        <p:blipFill rotWithShape="1">
          <a:blip r:embed="rId3">
            <a:alphaModFix/>
          </a:blip>
          <a:srcRect/>
          <a:stretch/>
        </p:blipFill>
        <p:spPr>
          <a:xfrm>
            <a:off x="4673600" y="1371600"/>
            <a:ext cx="3695699" cy="5514677"/>
          </a:xfrm>
          <a:prstGeom prst="rect">
            <a:avLst/>
          </a:prstGeom>
          <a:noFill/>
          <a:ln>
            <a:noFill/>
          </a:ln>
        </p:spPr>
      </p:pic>
      <p:pic>
        <p:nvPicPr>
          <p:cNvPr id="172" name="Shape 172"/>
          <p:cNvPicPr preferRelativeResize="0"/>
          <p:nvPr/>
        </p:nvPicPr>
        <p:blipFill rotWithShape="1">
          <a:blip r:embed="rId4">
            <a:alphaModFix/>
          </a:blip>
          <a:srcRect/>
          <a:stretch/>
        </p:blipFill>
        <p:spPr>
          <a:xfrm>
            <a:off x="8509000" y="1358900"/>
            <a:ext cx="2984500" cy="5459451"/>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6" name="Shape 176"/>
          <p:cNvSpPr/>
          <p:nvPr/>
        </p:nvSpPr>
        <p:spPr>
          <a:xfrm>
            <a:off x="9182100" y="3835400"/>
            <a:ext cx="1707947" cy="2540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177" name="Shape 177"/>
          <p:cNvSpPr txBox="1">
            <a:spLocks noGrp="1"/>
          </p:cNvSpPr>
          <p:nvPr>
            <p:ph type="body" idx="1"/>
          </p:nvPr>
        </p:nvSpPr>
        <p:spPr>
          <a:xfrm>
            <a:off x="1841500" y="1981200"/>
            <a:ext cx="23114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178" name="Shape 178"/>
          <p:cNvSpPr txBox="1">
            <a:spLocks noGrp="1"/>
          </p:cNvSpPr>
          <p:nvPr>
            <p:ph type="sldNum" idx="12"/>
          </p:nvPr>
        </p:nvSpPr>
        <p:spPr>
          <a:xfrm>
            <a:off x="12014200" y="739139"/>
            <a:ext cx="362204" cy="426722"/>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w="9525" cap="flat" cmpd="sng">
            <a:solidFill>
              <a:srgbClr val="FFFFFF"/>
            </a:solidFill>
            <a:prstDash val="solid"/>
            <a:miter/>
            <a:headEnd type="none" w="med" len="med"/>
            <a:tailEnd type="none" w="med" len="med"/>
          </a:ln>
        </p:spPr>
      </p:cxnSp>
      <p:cxnSp>
        <p:nvCxnSpPr>
          <p:cNvPr id="181" name="Shape 181"/>
          <p:cNvCxnSpPr/>
          <p:nvPr/>
        </p:nvCxnSpPr>
        <p:spPr>
          <a:xfrm>
            <a:off x="635000" y="1219200"/>
            <a:ext cx="11734800" cy="11"/>
          </a:xfrm>
          <a:prstGeom prst="straightConnector1">
            <a:avLst/>
          </a:prstGeom>
          <a:noFill/>
          <a:ln w="9525" cap="flat" cmpd="sng">
            <a:solidFill>
              <a:srgbClr val="FFFFFF"/>
            </a:solidFill>
            <a:prstDash val="solid"/>
            <a:miter/>
            <a:headEnd type="none" w="med" len="med"/>
            <a:tailEnd type="none" w="med" len="med"/>
          </a:ln>
        </p:spPr>
      </p:cxnSp>
      <p:sp>
        <p:nvSpPr>
          <p:cNvPr id="182" name="Shape 182"/>
          <p:cNvSpPr/>
          <p:nvPr/>
        </p:nvSpPr>
        <p:spPr>
          <a:xfrm>
            <a:off x="635000" y="1473200"/>
            <a:ext cx="11734800" cy="1460500"/>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183" name="Shape 183"/>
          <p:cNvSpPr txBox="1">
            <a:spLocks noGrp="1"/>
          </p:cNvSpPr>
          <p:nvPr>
            <p:ph type="sldNum" idx="12"/>
          </p:nvPr>
        </p:nvSpPr>
        <p:spPr>
          <a:xfrm>
            <a:off x="12030450" y="739139"/>
            <a:ext cx="345948" cy="426722"/>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Full Image">
    <p:spTree>
      <p:nvGrpSpPr>
        <p:cNvPr id="1"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Divider">
    <p:spTree>
      <p:nvGrpSpPr>
        <p:cNvPr id="1"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35000" y="1473200"/>
            <a:ext cx="11734800" cy="7112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19" name="Shape 1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w="12700" cap="flat" cmpd="sng">
            <a:solidFill>
              <a:srgbClr val="FFFFFF"/>
            </a:solidFill>
            <a:prstDash val="solid"/>
            <a:miter/>
            <a:headEnd type="none" w="med" len="med"/>
            <a:tailEnd type="none" w="med" len="med"/>
          </a:ln>
        </p:spPr>
      </p:cxnSp>
      <p:cxnSp>
        <p:nvCxnSpPr>
          <p:cNvPr id="201" name="Shape 201"/>
          <p:cNvCxnSpPr/>
          <p:nvPr/>
        </p:nvCxnSpPr>
        <p:spPr>
          <a:xfrm>
            <a:off x="635000" y="1219200"/>
            <a:ext cx="11734800" cy="11"/>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x">
  <p:cSld name="Title">
    <p:bg>
      <p:bgPr>
        <a:solidFill>
          <a:srgbClr val="000000"/>
        </a:solidFill>
        <a:effectLst/>
      </p:bgPr>
    </p:bg>
    <p:spTree>
      <p:nvGrpSpPr>
        <p:cNvPr id="1" name="Shape 212"/>
        <p:cNvGrpSpPr/>
        <p:nvPr/>
      </p:nvGrpSpPr>
      <p:grpSpPr>
        <a:xfrm>
          <a:off x="0" y="0"/>
          <a:ext cx="0" cy="0"/>
          <a:chOff x="0" y="0"/>
          <a:chExt cx="0" cy="0"/>
        </a:xfrm>
      </p:grpSpPr>
      <p:cxnSp>
        <p:nvCxnSpPr>
          <p:cNvPr id="213" name="Shape 213"/>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4" name="Shape 214"/>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pic>
        <p:nvPicPr>
          <p:cNvPr id="215" name="Shape 215"/>
          <p:cNvPicPr preferRelativeResize="0"/>
          <p:nvPr/>
        </p:nvPicPr>
        <p:blipFill rotWithShape="1">
          <a:blip r:embed="rId2">
            <a:alphaModFix/>
          </a:blip>
          <a:srcRect/>
          <a:stretch/>
        </p:blipFill>
        <p:spPr>
          <a:xfrm>
            <a:off x="634999" y="762000"/>
            <a:ext cx="2832000" cy="304799"/>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pter">
    <p:bg>
      <p:bgPr>
        <a:solidFill>
          <a:srgbClr val="1EC9C6"/>
        </a:solidFill>
        <a:effectLst/>
      </p:bgPr>
    </p:bg>
    <p:spTree>
      <p:nvGrpSpPr>
        <p:cNvPr id="1" name="Shape 216"/>
        <p:cNvGrpSpPr/>
        <p:nvPr/>
      </p:nvGrpSpPr>
      <p:grpSpPr>
        <a:xfrm>
          <a:off x="0" y="0"/>
          <a:ext cx="0" cy="0"/>
          <a:chOff x="0" y="0"/>
          <a:chExt cx="0" cy="0"/>
        </a:xfrm>
      </p:grpSpPr>
      <p:cxnSp>
        <p:nvCxnSpPr>
          <p:cNvPr id="217" name="Shape 217"/>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218" name="Shape 218"/>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Content: Text, 1 Column">
    <p:spTree>
      <p:nvGrpSpPr>
        <p:cNvPr id="1" name="Shape 219"/>
        <p:cNvGrpSpPr/>
        <p:nvPr/>
      </p:nvGrpSpPr>
      <p:grpSpPr>
        <a:xfrm>
          <a:off x="0" y="0"/>
          <a:ext cx="0" cy="0"/>
          <a:chOff x="0" y="0"/>
          <a:chExt cx="0" cy="0"/>
        </a:xfrm>
      </p:grpSpPr>
      <p:sp>
        <p:nvSpPr>
          <p:cNvPr id="220" name="Shape 220"/>
          <p:cNvSpPr txBox="1">
            <a:spLocks noGrp="1"/>
          </p:cNvSpPr>
          <p:nvPr>
            <p:ph type="title"/>
          </p:nvPr>
        </p:nvSpPr>
        <p:spPr>
          <a:xfrm>
            <a:off x="635000" y="1473200"/>
            <a:ext cx="11734800" cy="7113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221" name="Shape 22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lvl="0" rtl="0">
              <a:spcBef>
                <a:spcPts val="0"/>
              </a:spcBef>
              <a:defRPr/>
            </a:lvl1pPr>
            <a:lvl2pPr lvl="1" rtl="0">
              <a:spcBef>
                <a:spcPts val="0"/>
              </a:spcBef>
              <a:buFont typeface="Merriweather Sans"/>
              <a:buChar char="‣"/>
              <a:defRPr/>
            </a:lvl2pPr>
            <a:lvl3pPr lvl="2" rtl="0">
              <a:spcBef>
                <a:spcPts val="0"/>
              </a:spcBef>
              <a:buFont typeface="Merriweather Sans"/>
              <a:buChar char="‣"/>
              <a:defRPr/>
            </a:lvl3pPr>
            <a:lvl4pPr lvl="3" rtl="0">
              <a:spcBef>
                <a:spcPts val="0"/>
              </a:spcBef>
              <a:buFont typeface="Merriweather Sans"/>
              <a:buChar char="‣"/>
              <a:defRPr/>
            </a:lvl4pPr>
            <a:lvl5pPr lvl="4" rtl="0">
              <a:spcBef>
                <a:spcPts val="0"/>
              </a:spcBef>
              <a:buFont typeface="Merriweather Sans"/>
              <a:buChar char="‣"/>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22"/>
        <p:cNvGrpSpPr/>
        <p:nvPr/>
      </p:nvGrpSpPr>
      <p:grpSpPr>
        <a:xfrm>
          <a:off x="0" y="0"/>
          <a:ext cx="0" cy="0"/>
          <a:chOff x="0" y="0"/>
          <a:chExt cx="0" cy="0"/>
        </a:xfrm>
      </p:grpSpPr>
      <p:sp>
        <p:nvSpPr>
          <p:cNvPr id="223" name="Shape 223"/>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4" name="Shape 224"/>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Exercise">
    <p:spTree>
      <p:nvGrpSpPr>
        <p:cNvPr id="1" name="Shape 225"/>
        <p:cNvGrpSpPr/>
        <p:nvPr/>
      </p:nvGrpSpPr>
      <p:grpSpPr>
        <a:xfrm>
          <a:off x="0" y="0"/>
          <a:ext cx="0" cy="0"/>
          <a:chOff x="0" y="0"/>
          <a:chExt cx="0" cy="0"/>
        </a:xfrm>
      </p:grpSpPr>
      <p:cxnSp>
        <p:nvCxnSpPr>
          <p:cNvPr id="226" name="Shape 226"/>
          <p:cNvCxnSpPr/>
          <p:nvPr/>
        </p:nvCxnSpPr>
        <p:spPr>
          <a:xfrm>
            <a:off x="635000" y="635000"/>
            <a:ext cx="11734800" cy="0"/>
          </a:xfrm>
          <a:prstGeom prst="straightConnector1">
            <a:avLst/>
          </a:prstGeom>
          <a:noFill/>
          <a:ln>
            <a:noFill/>
          </a:ln>
        </p:spPr>
      </p:cxnSp>
      <p:cxnSp>
        <p:nvCxnSpPr>
          <p:cNvPr id="227" name="Shape 227"/>
          <p:cNvCxnSpPr/>
          <p:nvPr/>
        </p:nvCxnSpPr>
        <p:spPr>
          <a:xfrm>
            <a:off x="635000" y="1219200"/>
            <a:ext cx="11734800" cy="0"/>
          </a:xfrm>
          <a:prstGeom prst="straightConnector1">
            <a:avLst/>
          </a:prstGeom>
          <a:noFill/>
          <a:ln>
            <a:noFill/>
          </a:ln>
        </p:spPr>
      </p:cxnSp>
      <p:cxnSp>
        <p:nvCxnSpPr>
          <p:cNvPr id="228" name="Shape 228"/>
          <p:cNvCxnSpPr/>
          <p:nvPr/>
        </p:nvCxnSpPr>
        <p:spPr>
          <a:xfrm rot="10800000" flipH="1">
            <a:off x="635000" y="2781000"/>
            <a:ext cx="3735000" cy="299"/>
          </a:xfrm>
          <a:prstGeom prst="straightConnector1">
            <a:avLst/>
          </a:prstGeom>
          <a:noFill/>
          <a:ln>
            <a:noFill/>
          </a:ln>
        </p:spPr>
      </p:cxnSp>
      <p:cxnSp>
        <p:nvCxnSpPr>
          <p:cNvPr id="229" name="Shape 229"/>
          <p:cNvCxnSpPr/>
          <p:nvPr/>
        </p:nvCxnSpPr>
        <p:spPr>
          <a:xfrm rot="10800000" flipH="1">
            <a:off x="4622800" y="2781000"/>
            <a:ext cx="7742699" cy="299"/>
          </a:xfrm>
          <a:prstGeom prst="straightConnector1">
            <a:avLst/>
          </a:prstGeom>
          <a:noFill/>
          <a:ln>
            <a:noFill/>
          </a:ln>
        </p:spPr>
      </p:cxnSp>
      <p:cxnSp>
        <p:nvCxnSpPr>
          <p:cNvPr id="230" name="Shape 230"/>
          <p:cNvCxnSpPr/>
          <p:nvPr/>
        </p:nvCxnSpPr>
        <p:spPr>
          <a:xfrm rot="10800000" flipH="1">
            <a:off x="635000" y="5752800"/>
            <a:ext cx="3735000" cy="299"/>
          </a:xfrm>
          <a:prstGeom prst="straightConnector1">
            <a:avLst/>
          </a:prstGeom>
          <a:noFill/>
          <a:ln>
            <a:noFill/>
          </a:ln>
        </p:spPr>
      </p:cxnSp>
      <p:cxnSp>
        <p:nvCxnSpPr>
          <p:cNvPr id="231" name="Shape 231"/>
          <p:cNvCxnSpPr/>
          <p:nvPr/>
        </p:nvCxnSpPr>
        <p:spPr>
          <a:xfrm>
            <a:off x="4635500" y="5753100"/>
            <a:ext cx="7731900" cy="0"/>
          </a:xfrm>
          <a:prstGeom prst="straightConnector1">
            <a:avLst/>
          </a:prstGeom>
          <a:noFill/>
          <a:ln>
            <a:noFill/>
          </a:ln>
        </p:spPr>
      </p:cxnSp>
      <p:sp>
        <p:nvSpPr>
          <p:cNvPr id="232" name="Shape 232"/>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233" name="Shape 233"/>
          <p:cNvSpPr/>
          <p:nvPr/>
        </p:nvSpPr>
        <p:spPr>
          <a:xfrm>
            <a:off x="46355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234" name="Shape 234"/>
          <p:cNvSpPr/>
          <p:nvPr/>
        </p:nvSpPr>
        <p:spPr>
          <a:xfrm>
            <a:off x="4635500" y="5359400"/>
            <a:ext cx="77468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235" name="Shape 235"/>
          <p:cNvSpPr/>
          <p:nvPr/>
        </p:nvSpPr>
        <p:spPr>
          <a:xfrm>
            <a:off x="635000" y="53594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se Study">
    <p:spTree>
      <p:nvGrpSpPr>
        <p:cNvPr id="1" name="Shape 236"/>
        <p:cNvGrpSpPr/>
        <p:nvPr/>
      </p:nvGrpSpPr>
      <p:grpSpPr>
        <a:xfrm>
          <a:off x="0" y="0"/>
          <a:ext cx="0" cy="0"/>
          <a:chOff x="0" y="0"/>
          <a:chExt cx="0" cy="0"/>
        </a:xfrm>
      </p:grpSpPr>
      <p:cxnSp>
        <p:nvCxnSpPr>
          <p:cNvPr id="237" name="Shape 237"/>
          <p:cNvCxnSpPr/>
          <p:nvPr/>
        </p:nvCxnSpPr>
        <p:spPr>
          <a:xfrm>
            <a:off x="635000" y="635000"/>
            <a:ext cx="11734800" cy="0"/>
          </a:xfrm>
          <a:prstGeom prst="straightConnector1">
            <a:avLst/>
          </a:prstGeom>
          <a:noFill/>
          <a:ln>
            <a:noFill/>
          </a:ln>
        </p:spPr>
      </p:cxnSp>
      <p:cxnSp>
        <p:nvCxnSpPr>
          <p:cNvPr id="238" name="Shape 238"/>
          <p:cNvCxnSpPr/>
          <p:nvPr/>
        </p:nvCxnSpPr>
        <p:spPr>
          <a:xfrm>
            <a:off x="635000" y="1219200"/>
            <a:ext cx="11734800" cy="0"/>
          </a:xfrm>
          <a:prstGeom prst="straightConnector1">
            <a:avLst/>
          </a:prstGeom>
          <a:noFill/>
          <a:ln>
            <a:noFill/>
          </a:ln>
        </p:spPr>
      </p:cxnSp>
      <p:cxnSp>
        <p:nvCxnSpPr>
          <p:cNvPr id="239" name="Shape 239"/>
          <p:cNvCxnSpPr/>
          <p:nvPr/>
        </p:nvCxnSpPr>
        <p:spPr>
          <a:xfrm rot="10800000" flipH="1">
            <a:off x="8623300" y="2781000"/>
            <a:ext cx="3735000" cy="299"/>
          </a:xfrm>
          <a:prstGeom prst="straightConnector1">
            <a:avLst/>
          </a:prstGeom>
          <a:noFill/>
          <a:ln>
            <a:noFill/>
          </a:ln>
        </p:spPr>
      </p:cxnSp>
      <p:cxnSp>
        <p:nvCxnSpPr>
          <p:cNvPr id="240" name="Shape 240"/>
          <p:cNvCxnSpPr/>
          <p:nvPr/>
        </p:nvCxnSpPr>
        <p:spPr>
          <a:xfrm rot="10800000" flipH="1">
            <a:off x="635000" y="2781000"/>
            <a:ext cx="7742699" cy="299"/>
          </a:xfrm>
          <a:prstGeom prst="straightConnector1">
            <a:avLst/>
          </a:prstGeom>
          <a:noFill/>
          <a:ln>
            <a:noFill/>
          </a:ln>
        </p:spPr>
      </p:cxnSp>
      <p:sp>
        <p:nvSpPr>
          <p:cNvPr id="241" name="Shape 241"/>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242" name="Shape 242"/>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243"/>
        <p:cNvGrpSpPr/>
        <p:nvPr/>
      </p:nvGrpSpPr>
      <p:grpSpPr>
        <a:xfrm>
          <a:off x="0" y="0"/>
          <a:ext cx="0" cy="0"/>
          <a:chOff x="0" y="0"/>
          <a:chExt cx="0" cy="0"/>
        </a:xfrm>
      </p:grpSpPr>
      <p:pic>
        <p:nvPicPr>
          <p:cNvPr id="244" name="Shape 24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245" name="Shape 245"/>
          <p:cNvCxnSpPr/>
          <p:nvPr/>
        </p:nvCxnSpPr>
        <p:spPr>
          <a:xfrm>
            <a:off x="635000" y="635000"/>
            <a:ext cx="11734800" cy="0"/>
          </a:xfrm>
          <a:prstGeom prst="straightConnector1">
            <a:avLst/>
          </a:prstGeom>
          <a:noFill/>
          <a:ln>
            <a:noFill/>
          </a:ln>
        </p:spPr>
      </p:cxnSp>
      <p:cxnSp>
        <p:nvCxnSpPr>
          <p:cNvPr id="246" name="Shape 246"/>
          <p:cNvCxnSpPr/>
          <p:nvPr/>
        </p:nvCxnSpPr>
        <p:spPr>
          <a:xfrm>
            <a:off x="635000" y="1219200"/>
            <a:ext cx="11734800" cy="0"/>
          </a:xfrm>
          <a:prstGeom prst="straightConnector1">
            <a:avLst/>
          </a:prstGeom>
          <a:noFill/>
          <a:ln>
            <a:noFill/>
          </a:ln>
        </p:spPr>
      </p:cxnSp>
      <p:sp>
        <p:nvSpPr>
          <p:cNvPr id="247" name="Shape 24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248"/>
        <p:cNvGrpSpPr/>
        <p:nvPr/>
      </p:nvGrpSpPr>
      <p:grpSpPr>
        <a:xfrm>
          <a:off x="0" y="0"/>
          <a:ext cx="0" cy="0"/>
          <a:chOff x="0" y="0"/>
          <a:chExt cx="0" cy="0"/>
        </a:xfrm>
      </p:grpSpPr>
      <p:pic>
        <p:nvPicPr>
          <p:cNvPr id="249" name="Shape 249"/>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250" name="Shape 250"/>
          <p:cNvCxnSpPr/>
          <p:nvPr/>
        </p:nvCxnSpPr>
        <p:spPr>
          <a:xfrm>
            <a:off x="635000" y="635000"/>
            <a:ext cx="11734800" cy="0"/>
          </a:xfrm>
          <a:prstGeom prst="straightConnector1">
            <a:avLst/>
          </a:prstGeom>
          <a:noFill/>
          <a:ln>
            <a:noFill/>
          </a:ln>
        </p:spPr>
      </p:cxnSp>
      <p:cxnSp>
        <p:nvCxnSpPr>
          <p:cNvPr id="251" name="Shape 251"/>
          <p:cNvCxnSpPr/>
          <p:nvPr/>
        </p:nvCxnSpPr>
        <p:spPr>
          <a:xfrm>
            <a:off x="635000" y="1219200"/>
            <a:ext cx="11734800" cy="0"/>
          </a:xfrm>
          <a:prstGeom prst="straightConnector1">
            <a:avLst/>
          </a:prstGeom>
          <a:noFill/>
          <a:ln>
            <a:noFill/>
          </a:ln>
        </p:spPr>
      </p:cxnSp>
      <p:sp>
        <p:nvSpPr>
          <p:cNvPr id="252" name="Shape 252"/>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253"/>
        <p:cNvGrpSpPr/>
        <p:nvPr/>
      </p:nvGrpSpPr>
      <p:grpSpPr>
        <a:xfrm>
          <a:off x="0" y="0"/>
          <a:ext cx="0" cy="0"/>
          <a:chOff x="0" y="0"/>
          <a:chExt cx="0" cy="0"/>
        </a:xfrm>
      </p:grpSpPr>
      <p:pic>
        <p:nvPicPr>
          <p:cNvPr id="254" name="Shape 254"/>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255" name="Shape 255"/>
          <p:cNvCxnSpPr/>
          <p:nvPr/>
        </p:nvCxnSpPr>
        <p:spPr>
          <a:xfrm>
            <a:off x="635000" y="635000"/>
            <a:ext cx="11734800" cy="0"/>
          </a:xfrm>
          <a:prstGeom prst="straightConnector1">
            <a:avLst/>
          </a:prstGeom>
          <a:noFill/>
          <a:ln>
            <a:noFill/>
          </a:ln>
        </p:spPr>
      </p:cxnSp>
      <p:cxnSp>
        <p:nvCxnSpPr>
          <p:cNvPr id="256" name="Shape 256"/>
          <p:cNvCxnSpPr/>
          <p:nvPr/>
        </p:nvCxnSpPr>
        <p:spPr>
          <a:xfrm>
            <a:off x="635000" y="1219200"/>
            <a:ext cx="11734800" cy="0"/>
          </a:xfrm>
          <a:prstGeom prst="straightConnector1">
            <a:avLst/>
          </a:prstGeom>
          <a:noFill/>
          <a:ln>
            <a:noFill/>
          </a:ln>
        </p:spPr>
      </p:cxnSp>
      <p:sp>
        <p:nvSpPr>
          <p:cNvPr id="257" name="Shape 257"/>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20"/>
        <p:cNvGrpSpPr/>
        <p:nvPr/>
      </p:nvGrpSpPr>
      <p:grpSpPr>
        <a:xfrm>
          <a:off x="0" y="0"/>
          <a:ext cx="0" cy="0"/>
          <a:chOff x="0" y="0"/>
          <a:chExt cx="0" cy="0"/>
        </a:xfrm>
      </p:grpSpPr>
      <p:sp>
        <p:nvSpPr>
          <p:cNvPr id="21" name="Shape 21"/>
          <p:cNvSpPr txBox="1">
            <a:spLocks noGrp="1"/>
          </p:cNvSpPr>
          <p:nvPr>
            <p:ph type="body" idx="1"/>
          </p:nvPr>
        </p:nvSpPr>
        <p:spPr>
          <a:xfrm>
            <a:off x="317500" y="317500"/>
            <a:ext cx="123698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22" name="Shape 22"/>
          <p:cNvSpPr txBox="1">
            <a:spLocks noGrp="1"/>
          </p:cNvSpPr>
          <p:nvPr>
            <p:ph type="title"/>
          </p:nvPr>
        </p:nvSpPr>
        <p:spPr>
          <a:xfrm>
            <a:off x="635000" y="1473200"/>
            <a:ext cx="11734800" cy="1498599"/>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258"/>
        <p:cNvGrpSpPr/>
        <p:nvPr/>
      </p:nvGrpSpPr>
      <p:grpSpPr>
        <a:xfrm>
          <a:off x="0" y="0"/>
          <a:ext cx="0" cy="0"/>
          <a:chOff x="0" y="0"/>
          <a:chExt cx="0" cy="0"/>
        </a:xfrm>
      </p:grpSpPr>
      <p:pic>
        <p:nvPicPr>
          <p:cNvPr id="259" name="Shape 259"/>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260" name="Shape 260"/>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261" name="Shape 261"/>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262" name="Shape 262"/>
          <p:cNvCxnSpPr/>
          <p:nvPr/>
        </p:nvCxnSpPr>
        <p:spPr>
          <a:xfrm>
            <a:off x="635000" y="635000"/>
            <a:ext cx="11734800" cy="0"/>
          </a:xfrm>
          <a:prstGeom prst="straightConnector1">
            <a:avLst/>
          </a:prstGeom>
          <a:noFill/>
          <a:ln>
            <a:noFill/>
          </a:ln>
        </p:spPr>
      </p:cxnSp>
      <p:cxnSp>
        <p:nvCxnSpPr>
          <p:cNvPr id="263" name="Shape 263"/>
          <p:cNvCxnSpPr/>
          <p:nvPr/>
        </p:nvCxnSpPr>
        <p:spPr>
          <a:xfrm>
            <a:off x="635000" y="1219200"/>
            <a:ext cx="11734800" cy="0"/>
          </a:xfrm>
          <a:prstGeom prst="straightConnector1">
            <a:avLst/>
          </a:prstGeom>
          <a:noFill/>
          <a:ln>
            <a:noFill/>
          </a:ln>
        </p:spPr>
      </p:cxnSp>
      <p:sp>
        <p:nvSpPr>
          <p:cNvPr id="264" name="Shape 264"/>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5" name="Shape 265"/>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266" name="Shape 266"/>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Charts">
    <p:spTree>
      <p:nvGrpSpPr>
        <p:cNvPr id="1" name="Shape 267"/>
        <p:cNvGrpSpPr/>
        <p:nvPr/>
      </p:nvGrpSpPr>
      <p:grpSpPr>
        <a:xfrm>
          <a:off x="0" y="0"/>
          <a:ext cx="0" cy="0"/>
          <a:chOff x="0" y="0"/>
          <a:chExt cx="0" cy="0"/>
        </a:xfrm>
      </p:grpSpPr>
      <p:cxnSp>
        <p:nvCxnSpPr>
          <p:cNvPr id="268" name="Shape 268"/>
          <p:cNvCxnSpPr/>
          <p:nvPr/>
        </p:nvCxnSpPr>
        <p:spPr>
          <a:xfrm>
            <a:off x="635000" y="635000"/>
            <a:ext cx="11734800" cy="0"/>
          </a:xfrm>
          <a:prstGeom prst="straightConnector1">
            <a:avLst/>
          </a:prstGeom>
          <a:noFill/>
          <a:ln>
            <a:noFill/>
          </a:ln>
        </p:spPr>
      </p:cxnSp>
      <p:cxnSp>
        <p:nvCxnSpPr>
          <p:cNvPr id="269" name="Shape 269"/>
          <p:cNvCxnSpPr/>
          <p:nvPr/>
        </p:nvCxnSpPr>
        <p:spPr>
          <a:xfrm>
            <a:off x="635000" y="1219200"/>
            <a:ext cx="11734800" cy="0"/>
          </a:xfrm>
          <a:prstGeom prst="straightConnector1">
            <a:avLst/>
          </a:prstGeom>
          <a:noFill/>
          <a:ln>
            <a:noFill/>
          </a:ln>
        </p:spPr>
      </p:cxnSp>
      <p:sp>
        <p:nvSpPr>
          <p:cNvPr id="270" name="Shape 270"/>
          <p:cNvSpPr/>
          <p:nvPr/>
        </p:nvSpPr>
        <p:spPr>
          <a:xfrm>
            <a:off x="655827" y="2307725"/>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4386428" y="2303347"/>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7409003" y="2423731"/>
            <a:ext cx="3000000" cy="30000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Callouts">
    <p:spTree>
      <p:nvGrpSpPr>
        <p:cNvPr id="1" name="Shape 273"/>
        <p:cNvGrpSpPr/>
        <p:nvPr/>
      </p:nvGrpSpPr>
      <p:grpSpPr>
        <a:xfrm>
          <a:off x="0" y="0"/>
          <a:ext cx="0" cy="0"/>
          <a:chOff x="0" y="0"/>
          <a:chExt cx="0" cy="0"/>
        </a:xfrm>
      </p:grpSpPr>
      <p:cxnSp>
        <p:nvCxnSpPr>
          <p:cNvPr id="274" name="Shape 274"/>
          <p:cNvCxnSpPr/>
          <p:nvPr/>
        </p:nvCxnSpPr>
        <p:spPr>
          <a:xfrm>
            <a:off x="635000" y="635000"/>
            <a:ext cx="11734800" cy="0"/>
          </a:xfrm>
          <a:prstGeom prst="straightConnector1">
            <a:avLst/>
          </a:prstGeom>
          <a:noFill/>
          <a:ln>
            <a:noFill/>
          </a:ln>
        </p:spPr>
      </p:cxnSp>
      <p:cxnSp>
        <p:nvCxnSpPr>
          <p:cNvPr id="275" name="Shape 275"/>
          <p:cNvCxnSpPr/>
          <p:nvPr/>
        </p:nvCxnSpPr>
        <p:spPr>
          <a:xfrm>
            <a:off x="635000" y="1219200"/>
            <a:ext cx="11734800" cy="0"/>
          </a:xfrm>
          <a:prstGeom prst="straightConnector1">
            <a:avLst/>
          </a:prstGeom>
          <a:noFill/>
          <a:ln>
            <a:noFill/>
          </a:ln>
        </p:spPr>
      </p:cxnSp>
      <p:grpSp>
        <p:nvGrpSpPr>
          <p:cNvPr id="276" name="Shape 276"/>
          <p:cNvGrpSpPr/>
          <p:nvPr/>
        </p:nvGrpSpPr>
        <p:grpSpPr>
          <a:xfrm>
            <a:off x="635000" y="1828800"/>
            <a:ext cx="1269899" cy="1269899"/>
            <a:chOff x="0" y="0"/>
            <a:chExt cx="1269899" cy="1269899"/>
          </a:xfrm>
        </p:grpSpPr>
        <p:pic>
          <p:nvPicPr>
            <p:cNvPr id="277" name="Shape 277"/>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278" name="Shape 278"/>
            <p:cNvSpPr/>
            <p:nvPr/>
          </p:nvSpPr>
          <p:spPr>
            <a:xfrm>
              <a:off x="889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STICKER</a:t>
              </a:r>
              <a:br>
                <a:rPr lang="en-US" sz="1800" b="1" i="0" u="none" strike="noStrike" cap="none">
                  <a:solidFill>
                    <a:srgbClr val="000000"/>
                  </a:solidFill>
                  <a:latin typeface="Arial"/>
                  <a:ea typeface="Arial"/>
                  <a:cs typeface="Arial"/>
                  <a:sym typeface="Arial"/>
                </a:rPr>
              </a:br>
              <a:r>
                <a:rPr lang="en-US" sz="1800" b="1" i="0" u="none" strike="noStrike" cap="none">
                  <a:solidFill>
                    <a:srgbClr val="000000"/>
                  </a:solidFill>
                  <a:latin typeface="Arial"/>
                  <a:ea typeface="Arial"/>
                  <a:cs typeface="Arial"/>
                  <a:sym typeface="Arial"/>
                </a:rPr>
                <a:t>TEXT</a:t>
              </a:r>
            </a:p>
          </p:txBody>
        </p:sp>
      </p:grpSp>
      <p:grpSp>
        <p:nvGrpSpPr>
          <p:cNvPr id="279" name="Shape 279"/>
          <p:cNvGrpSpPr/>
          <p:nvPr/>
        </p:nvGrpSpPr>
        <p:grpSpPr>
          <a:xfrm>
            <a:off x="2159000" y="1828800"/>
            <a:ext cx="1269899" cy="1269899"/>
            <a:chOff x="0" y="0"/>
            <a:chExt cx="1269899" cy="1269899"/>
          </a:xfrm>
        </p:grpSpPr>
        <p:pic>
          <p:nvPicPr>
            <p:cNvPr id="280" name="Shape 280"/>
            <p:cNvPicPr preferRelativeResize="0"/>
            <p:nvPr/>
          </p:nvPicPr>
          <p:blipFill rotWithShape="1">
            <a:blip r:embed="rId3">
              <a:alphaModFix/>
            </a:blip>
            <a:srcRect/>
            <a:stretch/>
          </p:blipFill>
          <p:spPr>
            <a:xfrm>
              <a:off x="0" y="0"/>
              <a:ext cx="1269899" cy="1269899"/>
            </a:xfrm>
            <a:prstGeom prst="rect">
              <a:avLst/>
            </a:prstGeom>
            <a:noFill/>
            <a:ln>
              <a:noFill/>
            </a:ln>
          </p:spPr>
        </p:pic>
        <p:sp>
          <p:nvSpPr>
            <p:cNvPr id="281" name="Shape 281"/>
            <p:cNvSpPr/>
            <p:nvPr/>
          </p:nvSpPr>
          <p:spPr>
            <a:xfrm>
              <a:off x="101600" y="3479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2" name="Shape 282"/>
          <p:cNvGrpSpPr/>
          <p:nvPr/>
        </p:nvGrpSpPr>
        <p:grpSpPr>
          <a:xfrm>
            <a:off x="635000" y="3340100"/>
            <a:ext cx="1269899" cy="1269899"/>
            <a:chOff x="0" y="0"/>
            <a:chExt cx="1269899" cy="1269899"/>
          </a:xfrm>
        </p:grpSpPr>
        <p:pic>
          <p:nvPicPr>
            <p:cNvPr id="283" name="Shape 283"/>
            <p:cNvPicPr preferRelativeResize="0"/>
            <p:nvPr/>
          </p:nvPicPr>
          <p:blipFill rotWithShape="1">
            <a:blip r:embed="rId4">
              <a:alphaModFix/>
            </a:blip>
            <a:srcRect/>
            <a:stretch/>
          </p:blipFill>
          <p:spPr>
            <a:xfrm>
              <a:off x="0" y="0"/>
              <a:ext cx="1269899" cy="1269899"/>
            </a:xfrm>
            <a:prstGeom prst="rect">
              <a:avLst/>
            </a:prstGeom>
            <a:noFill/>
            <a:ln>
              <a:noFill/>
            </a:ln>
          </p:spPr>
        </p:pic>
        <p:sp>
          <p:nvSpPr>
            <p:cNvPr id="284" name="Shape 284"/>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5" name="Shape 285"/>
          <p:cNvGrpSpPr/>
          <p:nvPr/>
        </p:nvGrpSpPr>
        <p:grpSpPr>
          <a:xfrm>
            <a:off x="2159000" y="3340100"/>
            <a:ext cx="1269899" cy="1269899"/>
            <a:chOff x="0" y="0"/>
            <a:chExt cx="1269899" cy="1269899"/>
          </a:xfrm>
        </p:grpSpPr>
        <p:pic>
          <p:nvPicPr>
            <p:cNvPr id="286" name="Shape 286"/>
            <p:cNvPicPr preferRelativeResize="0"/>
            <p:nvPr/>
          </p:nvPicPr>
          <p:blipFill rotWithShape="1">
            <a:blip r:embed="rId5">
              <a:alphaModFix/>
            </a:blip>
            <a:srcRect/>
            <a:stretch/>
          </p:blipFill>
          <p:spPr>
            <a:xfrm>
              <a:off x="0" y="0"/>
              <a:ext cx="1269899" cy="1269899"/>
            </a:xfrm>
            <a:prstGeom prst="rect">
              <a:avLst/>
            </a:prstGeom>
            <a:noFill/>
            <a:ln>
              <a:noFill/>
            </a:ln>
          </p:spPr>
        </p:pic>
        <p:sp>
          <p:nvSpPr>
            <p:cNvPr id="287" name="Shape 287"/>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88" name="Shape 288"/>
          <p:cNvGrpSpPr/>
          <p:nvPr/>
        </p:nvGrpSpPr>
        <p:grpSpPr>
          <a:xfrm>
            <a:off x="635000" y="4876800"/>
            <a:ext cx="1269899" cy="1269899"/>
            <a:chOff x="0" y="0"/>
            <a:chExt cx="1269899" cy="1269899"/>
          </a:xfrm>
        </p:grpSpPr>
        <p:pic>
          <p:nvPicPr>
            <p:cNvPr id="289" name="Shape 289"/>
            <p:cNvPicPr preferRelativeResize="0"/>
            <p:nvPr/>
          </p:nvPicPr>
          <p:blipFill rotWithShape="1">
            <a:blip r:embed="rId6">
              <a:alphaModFix/>
            </a:blip>
            <a:srcRect/>
            <a:stretch/>
          </p:blipFill>
          <p:spPr>
            <a:xfrm>
              <a:off x="0" y="0"/>
              <a:ext cx="1269899" cy="1269899"/>
            </a:xfrm>
            <a:prstGeom prst="rect">
              <a:avLst/>
            </a:prstGeom>
            <a:noFill/>
            <a:ln>
              <a:noFill/>
            </a:ln>
          </p:spPr>
        </p:pic>
        <p:sp>
          <p:nvSpPr>
            <p:cNvPr id="290" name="Shape 290"/>
            <p:cNvSpPr/>
            <p:nvPr/>
          </p:nvSpPr>
          <p:spPr>
            <a:xfrm>
              <a:off x="88900" y="3225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grpSp>
        <p:nvGrpSpPr>
          <p:cNvPr id="291" name="Shape 291"/>
          <p:cNvGrpSpPr/>
          <p:nvPr/>
        </p:nvGrpSpPr>
        <p:grpSpPr>
          <a:xfrm>
            <a:off x="2159000" y="4876800"/>
            <a:ext cx="1269899" cy="1269899"/>
            <a:chOff x="0" y="0"/>
            <a:chExt cx="1269899" cy="1269899"/>
          </a:xfrm>
        </p:grpSpPr>
        <p:pic>
          <p:nvPicPr>
            <p:cNvPr id="292" name="Shape 292"/>
            <p:cNvPicPr preferRelativeResize="0"/>
            <p:nvPr/>
          </p:nvPicPr>
          <p:blipFill rotWithShape="1">
            <a:blip r:embed="rId7">
              <a:alphaModFix/>
            </a:blip>
            <a:srcRect/>
            <a:stretch/>
          </p:blipFill>
          <p:spPr>
            <a:xfrm>
              <a:off x="0" y="0"/>
              <a:ext cx="1269899" cy="1269899"/>
            </a:xfrm>
            <a:prstGeom prst="rect">
              <a:avLst/>
            </a:prstGeom>
            <a:noFill/>
            <a:ln>
              <a:noFill/>
            </a:ln>
          </p:spPr>
        </p:pic>
        <p:sp>
          <p:nvSpPr>
            <p:cNvPr id="293" name="Shape 293"/>
            <p:cNvSpPr/>
            <p:nvPr/>
          </p:nvSpPr>
          <p:spPr>
            <a:xfrm>
              <a:off x="101600" y="335279"/>
              <a:ext cx="1079400" cy="6755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STICKER</a:t>
              </a:r>
              <a:br>
                <a:rPr lang="en-US" sz="1800" b="1" i="0" u="none" strike="noStrike" cap="none">
                  <a:solidFill>
                    <a:srgbClr val="FFFFFF"/>
                  </a:solidFill>
                  <a:latin typeface="Arial"/>
                  <a:ea typeface="Arial"/>
                  <a:cs typeface="Arial"/>
                  <a:sym typeface="Arial"/>
                </a:rPr>
              </a:br>
              <a:r>
                <a:rPr lang="en-US" sz="1800" b="1" i="0" u="none" strike="noStrike" cap="none">
                  <a:solidFill>
                    <a:srgbClr val="FFFFFF"/>
                  </a:solidFill>
                  <a:latin typeface="Arial"/>
                  <a:ea typeface="Arial"/>
                  <a:cs typeface="Arial"/>
                  <a:sym typeface="Arial"/>
                </a:rPr>
                <a:t>TEXT</a:t>
              </a:r>
            </a:p>
          </p:txBody>
        </p:sp>
      </p:grpSp>
      <p:sp>
        <p:nvSpPr>
          <p:cNvPr id="294" name="Shape 294"/>
          <p:cNvSpPr/>
          <p:nvPr/>
        </p:nvSpPr>
        <p:spPr>
          <a:xfrm>
            <a:off x="8790781" y="1828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Doet</a:t>
            </a:r>
          </a:p>
        </p:txBody>
      </p:sp>
      <p:grpSp>
        <p:nvGrpSpPr>
          <p:cNvPr id="295" name="Shape 295"/>
          <p:cNvGrpSpPr/>
          <p:nvPr/>
        </p:nvGrpSpPr>
        <p:grpSpPr>
          <a:xfrm>
            <a:off x="4051298" y="1828799"/>
            <a:ext cx="2031899" cy="2031899"/>
            <a:chOff x="0" y="0"/>
            <a:chExt cx="2031899" cy="2031899"/>
          </a:xfrm>
        </p:grpSpPr>
        <p:pic>
          <p:nvPicPr>
            <p:cNvPr id="296" name="Shape 296"/>
            <p:cNvPicPr preferRelativeResize="0"/>
            <p:nvPr/>
          </p:nvPicPr>
          <p:blipFill rotWithShape="1">
            <a:blip r:embed="rId8">
              <a:alphaModFix/>
            </a:blip>
            <a:srcRect/>
            <a:stretch/>
          </p:blipFill>
          <p:spPr>
            <a:xfrm>
              <a:off x="0" y="0"/>
              <a:ext cx="2031899" cy="2031899"/>
            </a:xfrm>
            <a:prstGeom prst="rect">
              <a:avLst/>
            </a:prstGeom>
            <a:noFill/>
            <a:ln>
              <a:noFill/>
            </a:ln>
          </p:spPr>
        </p:pic>
        <p:sp>
          <p:nvSpPr>
            <p:cNvPr id="297" name="Shape 297"/>
            <p:cNvSpPr/>
            <p:nvPr/>
          </p:nvSpPr>
          <p:spPr>
            <a:xfrm>
              <a:off x="1651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000000"/>
                  </a:solidFill>
                  <a:latin typeface="Arial"/>
                  <a:ea typeface="Arial"/>
                  <a:cs typeface="Arial"/>
                  <a:sym typeface="Arial"/>
                </a:rPr>
                <a:t>INSERT TERM</a:t>
              </a:r>
            </a:p>
          </p:txBody>
        </p:sp>
        <p:sp>
          <p:nvSpPr>
            <p:cNvPr id="298" name="Shape 298"/>
            <p:cNvSpPr/>
            <p:nvPr/>
          </p:nvSpPr>
          <p:spPr>
            <a:xfrm>
              <a:off x="1651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299" name="Shape 299"/>
          <p:cNvGrpSpPr/>
          <p:nvPr/>
        </p:nvGrpSpPr>
        <p:grpSpPr>
          <a:xfrm>
            <a:off x="6362698" y="1828799"/>
            <a:ext cx="2031899" cy="2031899"/>
            <a:chOff x="0" y="0"/>
            <a:chExt cx="2031899" cy="2031899"/>
          </a:xfrm>
        </p:grpSpPr>
        <p:pic>
          <p:nvPicPr>
            <p:cNvPr id="300" name="Shape 300"/>
            <p:cNvPicPr preferRelativeResize="0"/>
            <p:nvPr/>
          </p:nvPicPr>
          <p:blipFill rotWithShape="1">
            <a:blip r:embed="rId9">
              <a:alphaModFix/>
            </a:blip>
            <a:srcRect/>
            <a:stretch/>
          </p:blipFill>
          <p:spPr>
            <a:xfrm>
              <a:off x="0" y="0"/>
              <a:ext cx="2031899" cy="2031899"/>
            </a:xfrm>
            <a:prstGeom prst="rect">
              <a:avLst/>
            </a:prstGeom>
            <a:noFill/>
            <a:ln>
              <a:noFill/>
            </a:ln>
          </p:spPr>
        </p:pic>
        <p:sp>
          <p:nvSpPr>
            <p:cNvPr id="301" name="Shape 301"/>
            <p:cNvSpPr/>
            <p:nvPr/>
          </p:nvSpPr>
          <p:spPr>
            <a:xfrm>
              <a:off x="177800" y="1524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2" name="Shape 302"/>
            <p:cNvSpPr/>
            <p:nvPr/>
          </p:nvSpPr>
          <p:spPr>
            <a:xfrm>
              <a:off x="177800" y="4191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3" name="Shape 303"/>
          <p:cNvGrpSpPr/>
          <p:nvPr/>
        </p:nvGrpSpPr>
        <p:grpSpPr>
          <a:xfrm>
            <a:off x="4051298" y="4114798"/>
            <a:ext cx="2031899" cy="2031899"/>
            <a:chOff x="0" y="0"/>
            <a:chExt cx="2031899" cy="2031899"/>
          </a:xfrm>
        </p:grpSpPr>
        <p:pic>
          <p:nvPicPr>
            <p:cNvPr id="304" name="Shape 304"/>
            <p:cNvPicPr preferRelativeResize="0"/>
            <p:nvPr/>
          </p:nvPicPr>
          <p:blipFill rotWithShape="1">
            <a:blip r:embed="rId10">
              <a:alphaModFix/>
            </a:blip>
            <a:srcRect/>
            <a:stretch/>
          </p:blipFill>
          <p:spPr>
            <a:xfrm>
              <a:off x="0" y="0"/>
              <a:ext cx="2031899" cy="2031899"/>
            </a:xfrm>
            <a:prstGeom prst="rect">
              <a:avLst/>
            </a:prstGeom>
            <a:noFill/>
            <a:ln>
              <a:noFill/>
            </a:ln>
          </p:spPr>
        </p:pic>
        <p:sp>
          <p:nvSpPr>
            <p:cNvPr id="305" name="Shape 305"/>
            <p:cNvSpPr/>
            <p:nvPr/>
          </p:nvSpPr>
          <p:spPr>
            <a:xfrm>
              <a:off x="1651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06" name="Shape 306"/>
            <p:cNvSpPr/>
            <p:nvPr/>
          </p:nvSpPr>
          <p:spPr>
            <a:xfrm>
              <a:off x="1651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grpSp>
        <p:nvGrpSpPr>
          <p:cNvPr id="307" name="Shape 307"/>
          <p:cNvGrpSpPr/>
          <p:nvPr/>
        </p:nvGrpSpPr>
        <p:grpSpPr>
          <a:xfrm>
            <a:off x="6362698" y="4114798"/>
            <a:ext cx="2031899" cy="2031899"/>
            <a:chOff x="0" y="0"/>
            <a:chExt cx="2031899" cy="2031899"/>
          </a:xfrm>
        </p:grpSpPr>
        <p:pic>
          <p:nvPicPr>
            <p:cNvPr id="308" name="Shape 308"/>
            <p:cNvPicPr preferRelativeResize="0"/>
            <p:nvPr/>
          </p:nvPicPr>
          <p:blipFill rotWithShape="1">
            <a:blip r:embed="rId11">
              <a:alphaModFix/>
            </a:blip>
            <a:srcRect/>
            <a:stretch/>
          </p:blipFill>
          <p:spPr>
            <a:xfrm>
              <a:off x="0" y="0"/>
              <a:ext cx="2031899" cy="2031899"/>
            </a:xfrm>
            <a:prstGeom prst="rect">
              <a:avLst/>
            </a:prstGeom>
            <a:noFill/>
            <a:ln>
              <a:noFill/>
            </a:ln>
          </p:spPr>
        </p:pic>
        <p:sp>
          <p:nvSpPr>
            <p:cNvPr id="309" name="Shape 309"/>
            <p:cNvSpPr/>
            <p:nvPr/>
          </p:nvSpPr>
          <p:spPr>
            <a:xfrm>
              <a:off x="177800" y="177800"/>
              <a:ext cx="1676399" cy="2336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INSERT TERM</a:t>
              </a:r>
            </a:p>
          </p:txBody>
        </p:sp>
        <p:sp>
          <p:nvSpPr>
            <p:cNvPr id="310" name="Shape 310"/>
            <p:cNvSpPr/>
            <p:nvPr/>
          </p:nvSpPr>
          <p:spPr>
            <a:xfrm>
              <a:off x="177800" y="444500"/>
              <a:ext cx="1676399" cy="1415100"/>
            </a:xfrm>
            <a:prstGeom prst="rect">
              <a:avLst/>
            </a:prstGeom>
            <a:noFill/>
            <a:ln>
              <a:noFill/>
            </a:ln>
          </p:spPr>
          <p:txBody>
            <a:bodyPr lIns="0" tIns="0" rIns="0" bIns="0" anchor="t" anchorCtr="0">
              <a:noAutofit/>
            </a:bodyPr>
            <a:lstStyle/>
            <a:p>
              <a:pPr marL="0" marR="0" lvl="0" indent="0" algn="l" rtl="0">
                <a:lnSpc>
                  <a:spcPct val="133333"/>
                </a:lnSpc>
                <a:spcBef>
                  <a:spcPts val="0"/>
                </a:spcBef>
                <a:buSzPct val="25000"/>
                <a:buNone/>
              </a:pPr>
              <a:r>
                <a:rPr lang="en-US" sz="1200" b="0" i="0" u="none" strike="noStrike" cap="none">
                  <a:solidFill>
                    <a:srgbClr val="FFFFFF"/>
                  </a:solidFill>
                  <a:latin typeface="Arial"/>
                  <a:ea typeface="Arial"/>
                  <a:cs typeface="Arial"/>
                  <a:sym typeface="Arial"/>
                </a:rPr>
                <a:t>Insert glossary definition here. Lorem ipsum dolor sit amet, consectetur adipiscing elit. Vivamus erat leo, volutpat et ultrices eget, faucibus ut orci.</a:t>
              </a:r>
            </a:p>
          </p:txBody>
        </p:sp>
      </p:grpSp>
      <p:sp>
        <p:nvSpPr>
          <p:cNvPr id="311" name="Shape 311"/>
          <p:cNvSpPr/>
          <p:nvPr/>
        </p:nvSpPr>
        <p:spPr>
          <a:xfrm>
            <a:off x="8790781" y="4114800"/>
            <a:ext cx="3236112" cy="2032020"/>
          </a:xfrm>
          <a:custGeom>
            <a:avLst/>
            <a:gdLst/>
            <a:ahLst/>
            <a:cxnLst/>
            <a:rect l="0" t="0" r="0" b="0"/>
            <a:pathLst>
              <a:path w="21600" h="21600" extrusionOk="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lIns="279400" tIns="279400" rIns="279400" bIns="279400" anchor="t" anchorCtr="0">
            <a:noAutofit/>
          </a:bodyPr>
          <a:lstStyle/>
          <a:p>
            <a:pPr marL="0" marR="0" lvl="0" indent="0" algn="l" rtl="0">
              <a:lnSpc>
                <a:spcPct val="133333"/>
              </a:lnSpc>
              <a:spcBef>
                <a:spcPts val="0"/>
              </a:spcBef>
              <a:buSzPct val="25000"/>
              <a:buNone/>
            </a:pPr>
            <a:r>
              <a:rPr lang="en-US" sz="1200" b="0" i="0" u="none" strike="noStrike" cap="non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Activity">
    <p:spTree>
      <p:nvGrpSpPr>
        <p:cNvPr id="1" name="Shape 312"/>
        <p:cNvGrpSpPr/>
        <p:nvPr/>
      </p:nvGrpSpPr>
      <p:grpSpPr>
        <a:xfrm>
          <a:off x="0" y="0"/>
          <a:ext cx="0" cy="0"/>
          <a:chOff x="0" y="0"/>
          <a:chExt cx="0" cy="0"/>
        </a:xfrm>
      </p:grpSpPr>
      <p:cxnSp>
        <p:nvCxnSpPr>
          <p:cNvPr id="313" name="Shape 313"/>
          <p:cNvCxnSpPr/>
          <p:nvPr/>
        </p:nvCxnSpPr>
        <p:spPr>
          <a:xfrm>
            <a:off x="635000" y="635000"/>
            <a:ext cx="11734800" cy="0"/>
          </a:xfrm>
          <a:prstGeom prst="straightConnector1">
            <a:avLst/>
          </a:prstGeom>
          <a:noFill/>
          <a:ln>
            <a:noFill/>
          </a:ln>
        </p:spPr>
      </p:cxnSp>
      <p:cxnSp>
        <p:nvCxnSpPr>
          <p:cNvPr id="314" name="Shape 314"/>
          <p:cNvCxnSpPr/>
          <p:nvPr/>
        </p:nvCxnSpPr>
        <p:spPr>
          <a:xfrm>
            <a:off x="635000" y="1219200"/>
            <a:ext cx="11734800" cy="0"/>
          </a:xfrm>
          <a:prstGeom prst="straightConnector1">
            <a:avLst/>
          </a:prstGeom>
          <a:noFill/>
          <a:ln>
            <a:noFill/>
          </a:ln>
        </p:spPr>
      </p:cxnSp>
      <p:grpSp>
        <p:nvGrpSpPr>
          <p:cNvPr id="315" name="Shape 315"/>
          <p:cNvGrpSpPr/>
          <p:nvPr/>
        </p:nvGrpSpPr>
        <p:grpSpPr>
          <a:xfrm>
            <a:off x="1384300" y="3130550"/>
            <a:ext cx="1269899" cy="1269899"/>
            <a:chOff x="0" y="0"/>
            <a:chExt cx="1269899" cy="1269899"/>
          </a:xfrm>
        </p:grpSpPr>
        <p:pic>
          <p:nvPicPr>
            <p:cNvPr id="316" name="Shape 316"/>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17" name="Shape 317"/>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18" name="Shape 318"/>
          <p:cNvCxnSpPr/>
          <p:nvPr/>
        </p:nvCxnSpPr>
        <p:spPr>
          <a:xfrm rot="10800000" flipH="1">
            <a:off x="3911600" y="3243397"/>
            <a:ext cx="3735000" cy="299"/>
          </a:xfrm>
          <a:prstGeom prst="straightConnector1">
            <a:avLst/>
          </a:prstGeom>
          <a:noFill/>
          <a:ln>
            <a:noFill/>
          </a:ln>
        </p:spPr>
      </p:cxnSp>
      <p:cxnSp>
        <p:nvCxnSpPr>
          <p:cNvPr id="319" name="Shape 319"/>
          <p:cNvCxnSpPr/>
          <p:nvPr/>
        </p:nvCxnSpPr>
        <p:spPr>
          <a:xfrm rot="10800000" flipH="1">
            <a:off x="3911600" y="5381314"/>
            <a:ext cx="3735000" cy="299"/>
          </a:xfrm>
          <a:prstGeom prst="straightConnector1">
            <a:avLst/>
          </a:prstGeom>
          <a:noFill/>
          <a:ln>
            <a:noFill/>
          </a:ln>
        </p:spPr>
      </p:cxnSp>
      <p:sp>
        <p:nvSpPr>
          <p:cNvPr id="320" name="Shape 320"/>
          <p:cNvSpPr/>
          <p:nvPr/>
        </p:nvSpPr>
        <p:spPr>
          <a:xfrm>
            <a:off x="3911600" y="2989696"/>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TIMING</a:t>
            </a:r>
          </a:p>
        </p:txBody>
      </p:sp>
      <p:sp>
        <p:nvSpPr>
          <p:cNvPr id="321" name="Shape 321"/>
          <p:cNvSpPr/>
          <p:nvPr/>
        </p:nvSpPr>
        <p:spPr>
          <a:xfrm>
            <a:off x="3911600" y="5114914"/>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cxnSp>
        <p:nvCxnSpPr>
          <p:cNvPr id="322" name="Shape 322"/>
          <p:cNvCxnSpPr/>
          <p:nvPr/>
        </p:nvCxnSpPr>
        <p:spPr>
          <a:xfrm rot="10800000" flipH="1">
            <a:off x="3911600" y="2223000"/>
            <a:ext cx="3735000" cy="299"/>
          </a:xfrm>
          <a:prstGeom prst="straightConnector1">
            <a:avLst/>
          </a:prstGeom>
          <a:noFill/>
          <a:ln>
            <a:noFill/>
          </a:ln>
        </p:spPr>
      </p:cxnSp>
      <p:sp>
        <p:nvSpPr>
          <p:cNvPr id="323" name="Shape 323"/>
          <p:cNvSpPr/>
          <p:nvPr/>
        </p:nvSpPr>
        <p:spPr>
          <a:xfrm>
            <a:off x="3911600" y="1969299"/>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cxnSp>
        <p:nvCxnSpPr>
          <p:cNvPr id="324" name="Shape 324"/>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Q&amp;A">
    <p:bg>
      <p:bgPr>
        <a:solidFill>
          <a:srgbClr val="FFDB00"/>
        </a:solidFill>
        <a:effectLst/>
      </p:bgPr>
    </p:bg>
    <p:spTree>
      <p:nvGrpSpPr>
        <p:cNvPr id="1" name="Shape 325"/>
        <p:cNvGrpSpPr/>
        <p:nvPr/>
      </p:nvGrpSpPr>
      <p:grpSpPr>
        <a:xfrm>
          <a:off x="0" y="0"/>
          <a:ext cx="0" cy="0"/>
          <a:chOff x="0" y="0"/>
          <a:chExt cx="0" cy="0"/>
        </a:xfrm>
      </p:grpSpPr>
      <p:cxnSp>
        <p:nvCxnSpPr>
          <p:cNvPr id="326" name="Shape 326"/>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27" name="Shape 327"/>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28" name="Shape 328"/>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Q&amp;A</a:t>
            </a: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Exit Tickets">
    <p:bg>
      <p:bgPr>
        <a:solidFill>
          <a:srgbClr val="FFAFC0"/>
        </a:solidFill>
        <a:effectLst/>
      </p:bgPr>
    </p:bg>
    <p:spTree>
      <p:nvGrpSpPr>
        <p:cNvPr id="1" name="Shape 329"/>
        <p:cNvGrpSpPr/>
        <p:nvPr/>
      </p:nvGrpSpPr>
      <p:grpSpPr>
        <a:xfrm>
          <a:off x="0" y="0"/>
          <a:ext cx="0" cy="0"/>
          <a:chOff x="0" y="0"/>
          <a:chExt cx="0" cy="0"/>
        </a:xfrm>
      </p:grpSpPr>
      <p:cxnSp>
        <p:nvCxnSpPr>
          <p:cNvPr id="330" name="Shape 330"/>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31" name="Shape 331"/>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32" name="Shape 332"/>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EXIT TICKETS</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Blank">
    <p:spTree>
      <p:nvGrpSpPr>
        <p:cNvPr id="1" name="Shape 333"/>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Activity copy">
    <p:spTree>
      <p:nvGrpSpPr>
        <p:cNvPr id="1" name="Shape 334"/>
        <p:cNvGrpSpPr/>
        <p:nvPr/>
      </p:nvGrpSpPr>
      <p:grpSpPr>
        <a:xfrm>
          <a:off x="0" y="0"/>
          <a:ext cx="0" cy="0"/>
          <a:chOff x="0" y="0"/>
          <a:chExt cx="0" cy="0"/>
        </a:xfrm>
      </p:grpSpPr>
      <p:cxnSp>
        <p:nvCxnSpPr>
          <p:cNvPr id="335" name="Shape 335"/>
          <p:cNvCxnSpPr/>
          <p:nvPr/>
        </p:nvCxnSpPr>
        <p:spPr>
          <a:xfrm>
            <a:off x="635000" y="635000"/>
            <a:ext cx="11734800" cy="0"/>
          </a:xfrm>
          <a:prstGeom prst="straightConnector1">
            <a:avLst/>
          </a:prstGeom>
          <a:noFill/>
          <a:ln>
            <a:noFill/>
          </a:ln>
        </p:spPr>
      </p:cxnSp>
      <p:cxnSp>
        <p:nvCxnSpPr>
          <p:cNvPr id="336" name="Shape 336"/>
          <p:cNvCxnSpPr/>
          <p:nvPr/>
        </p:nvCxnSpPr>
        <p:spPr>
          <a:xfrm>
            <a:off x="635000" y="1219200"/>
            <a:ext cx="11734800" cy="0"/>
          </a:xfrm>
          <a:prstGeom prst="straightConnector1">
            <a:avLst/>
          </a:prstGeom>
          <a:noFill/>
          <a:ln>
            <a:noFill/>
          </a:ln>
        </p:spPr>
      </p:cxnSp>
      <p:grpSp>
        <p:nvGrpSpPr>
          <p:cNvPr id="337" name="Shape 337"/>
          <p:cNvGrpSpPr/>
          <p:nvPr/>
        </p:nvGrpSpPr>
        <p:grpSpPr>
          <a:xfrm>
            <a:off x="1384300" y="3130550"/>
            <a:ext cx="1269899" cy="1269899"/>
            <a:chOff x="0" y="0"/>
            <a:chExt cx="1269899" cy="1269899"/>
          </a:xfrm>
        </p:grpSpPr>
        <p:pic>
          <p:nvPicPr>
            <p:cNvPr id="338" name="Shape 338"/>
            <p:cNvPicPr preferRelativeResize="0"/>
            <p:nvPr/>
          </p:nvPicPr>
          <p:blipFill rotWithShape="1">
            <a:blip r:embed="rId2">
              <a:alphaModFix/>
            </a:blip>
            <a:srcRect/>
            <a:stretch/>
          </p:blipFill>
          <p:spPr>
            <a:xfrm>
              <a:off x="0" y="0"/>
              <a:ext cx="1269899" cy="1269899"/>
            </a:xfrm>
            <a:prstGeom prst="rect">
              <a:avLst/>
            </a:prstGeom>
            <a:noFill/>
            <a:ln>
              <a:noFill/>
            </a:ln>
          </p:spPr>
        </p:pic>
        <p:sp>
          <p:nvSpPr>
            <p:cNvPr id="339" name="Shape 339"/>
            <p:cNvSpPr/>
            <p:nvPr/>
          </p:nvSpPr>
          <p:spPr>
            <a:xfrm>
              <a:off x="88900" y="543558"/>
              <a:ext cx="1079400" cy="233699"/>
            </a:xfrm>
            <a:prstGeom prst="rect">
              <a:avLst/>
            </a:prstGeom>
            <a:noFill/>
            <a:ln>
              <a:noFill/>
            </a:ln>
          </p:spPr>
          <p:txBody>
            <a:bodyPr lIns="0" tIns="0" rIns="0" bIns="0" anchor="ctr" anchorCtr="0">
              <a:noAutofit/>
            </a:bodyPr>
            <a:lstStyle/>
            <a:p>
              <a:pPr marL="0" marR="0" lvl="0" indent="0" algn="ctr" rtl="0">
                <a:lnSpc>
                  <a:spcPct val="75000"/>
                </a:lnSpc>
                <a:spcBef>
                  <a:spcPts val="0"/>
                </a:spcBef>
                <a:buSzPct val="25000"/>
                <a:buNone/>
              </a:pPr>
              <a:r>
                <a:rPr lang="en-US" sz="1800" b="1" i="0" u="none" strike="noStrike" cap="none">
                  <a:solidFill>
                    <a:srgbClr val="FFFFFF"/>
                  </a:solidFill>
                  <a:latin typeface="Arial"/>
                  <a:ea typeface="Arial"/>
                  <a:cs typeface="Arial"/>
                  <a:sym typeface="Arial"/>
                </a:rPr>
                <a:t>EXERCISE</a:t>
              </a:r>
            </a:p>
          </p:txBody>
        </p:sp>
      </p:grpSp>
      <p:cxnSp>
        <p:nvCxnSpPr>
          <p:cNvPr id="340" name="Shape 340"/>
          <p:cNvCxnSpPr/>
          <p:nvPr/>
        </p:nvCxnSpPr>
        <p:spPr>
          <a:xfrm rot="10800000">
            <a:off x="3225800" y="1803737"/>
            <a:ext cx="0" cy="4430399"/>
          </a:xfrm>
          <a:prstGeom prst="straightConnector1">
            <a:avLst/>
          </a:prstGeom>
          <a:noFill/>
          <a:ln w="12700" cap="flat" cmpd="sng">
            <a:solidFill>
              <a:srgbClr val="EAEAEA"/>
            </a:solidFill>
            <a:prstDash val="solid"/>
            <a:miter/>
            <a:headEnd type="none" w="med" len="med"/>
            <a:tailEnd type="none" w="med" len="med"/>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ase Study">
    <p:spTree>
      <p:nvGrpSpPr>
        <p:cNvPr id="1" name="Shape 341"/>
        <p:cNvGrpSpPr/>
        <p:nvPr/>
      </p:nvGrpSpPr>
      <p:grpSpPr>
        <a:xfrm>
          <a:off x="0" y="0"/>
          <a:ext cx="0" cy="0"/>
          <a:chOff x="0" y="0"/>
          <a:chExt cx="0" cy="0"/>
        </a:xfrm>
      </p:grpSpPr>
      <p:cxnSp>
        <p:nvCxnSpPr>
          <p:cNvPr id="342" name="Shape 342"/>
          <p:cNvCxnSpPr/>
          <p:nvPr/>
        </p:nvCxnSpPr>
        <p:spPr>
          <a:xfrm>
            <a:off x="635000" y="635000"/>
            <a:ext cx="11734800" cy="0"/>
          </a:xfrm>
          <a:prstGeom prst="straightConnector1">
            <a:avLst/>
          </a:prstGeom>
          <a:noFill/>
          <a:ln>
            <a:noFill/>
          </a:ln>
        </p:spPr>
      </p:cxnSp>
      <p:cxnSp>
        <p:nvCxnSpPr>
          <p:cNvPr id="343" name="Shape 343"/>
          <p:cNvCxnSpPr/>
          <p:nvPr/>
        </p:nvCxnSpPr>
        <p:spPr>
          <a:xfrm>
            <a:off x="635000" y="1219200"/>
            <a:ext cx="11734800" cy="0"/>
          </a:xfrm>
          <a:prstGeom prst="straightConnector1">
            <a:avLst/>
          </a:prstGeom>
          <a:noFill/>
          <a:ln>
            <a:noFill/>
          </a:ln>
        </p:spPr>
      </p:cxnSp>
      <p:cxnSp>
        <p:nvCxnSpPr>
          <p:cNvPr id="344" name="Shape 344"/>
          <p:cNvCxnSpPr/>
          <p:nvPr/>
        </p:nvCxnSpPr>
        <p:spPr>
          <a:xfrm rot="10800000" flipH="1">
            <a:off x="8623300" y="2781000"/>
            <a:ext cx="3735000" cy="299"/>
          </a:xfrm>
          <a:prstGeom prst="straightConnector1">
            <a:avLst/>
          </a:prstGeom>
          <a:noFill/>
          <a:ln>
            <a:noFill/>
          </a:ln>
        </p:spPr>
      </p:cxnSp>
      <p:cxnSp>
        <p:nvCxnSpPr>
          <p:cNvPr id="345" name="Shape 345"/>
          <p:cNvCxnSpPr/>
          <p:nvPr/>
        </p:nvCxnSpPr>
        <p:spPr>
          <a:xfrm rot="10800000" flipH="1">
            <a:off x="635000" y="2781000"/>
            <a:ext cx="7742699" cy="299"/>
          </a:xfrm>
          <a:prstGeom prst="straightConnector1">
            <a:avLst/>
          </a:prstGeom>
          <a:noFill/>
          <a:ln>
            <a:noFill/>
          </a:ln>
        </p:spPr>
      </p:cxnSp>
      <p:sp>
        <p:nvSpPr>
          <p:cNvPr id="346" name="Shape 346"/>
          <p:cNvSpPr/>
          <p:nvPr/>
        </p:nvSpPr>
        <p:spPr>
          <a:xfrm>
            <a:off x="635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347" name="Shape 347"/>
          <p:cNvSpPr/>
          <p:nvPr/>
        </p:nvSpPr>
        <p:spPr>
          <a:xfrm>
            <a:off x="8636000" y="2387600"/>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
        <p:nvSpPr>
          <p:cNvPr id="348" name="Shape 348"/>
          <p:cNvSpPr txBox="1">
            <a:spLocks noGrp="1"/>
          </p:cNvSpPr>
          <p:nvPr>
            <p:ph type="sldNum" idx="12"/>
          </p:nvPr>
        </p:nvSpPr>
        <p:spPr>
          <a:xfrm>
            <a:off x="12014200" y="739139"/>
            <a:ext cx="345899"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cSld name="Content: Full Page Image">
    <p:spTree>
      <p:nvGrpSpPr>
        <p:cNvPr id="1" name="Shape 349"/>
        <p:cNvGrpSpPr/>
        <p:nvPr/>
      </p:nvGrpSpPr>
      <p:grpSpPr>
        <a:xfrm>
          <a:off x="0" y="0"/>
          <a:ext cx="0" cy="0"/>
          <a:chOff x="0" y="0"/>
          <a:chExt cx="0" cy="0"/>
        </a:xfrm>
      </p:grpSpPr>
      <p:sp>
        <p:nvSpPr>
          <p:cNvPr id="350" name="Shape 350"/>
          <p:cNvSpPr txBox="1">
            <a:spLocks noGrp="1"/>
          </p:cNvSpPr>
          <p:nvPr>
            <p:ph type="body" idx="1"/>
          </p:nvPr>
        </p:nvSpPr>
        <p:spPr>
          <a:xfrm>
            <a:off x="317500" y="317500"/>
            <a:ext cx="12369900" cy="66675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1" name="Shape 351"/>
          <p:cNvSpPr txBox="1">
            <a:spLocks noGrp="1"/>
          </p:cNvSpPr>
          <p:nvPr>
            <p:ph type="title"/>
          </p:nvPr>
        </p:nvSpPr>
        <p:spPr>
          <a:xfrm>
            <a:off x="635000" y="1473200"/>
            <a:ext cx="11734800" cy="1498500"/>
          </a:xfrm>
          <a:prstGeom prst="rect">
            <a:avLst/>
          </a:prstGeom>
          <a:noFill/>
          <a:ln>
            <a:noFill/>
          </a:ln>
        </p:spPr>
        <p:txBody>
          <a:bodyPr lIns="91425" tIns="91425" rIns="91425" bIns="91425" anchor="t" anchorCtr="0"/>
          <a:lstStyle>
            <a:lvl1pPr lvl="0" rtl="0">
              <a:lnSpc>
                <a:spcPct val="92592"/>
              </a:lnSpc>
              <a:spcBef>
                <a:spcPts val="0"/>
              </a:spcBef>
              <a:defRPr/>
            </a:lvl1pPr>
            <a:lvl2pPr lvl="1" indent="228600" rtl="0">
              <a:lnSpc>
                <a:spcPct val="92592"/>
              </a:lnSpc>
              <a:spcBef>
                <a:spcPts val="0"/>
              </a:spcBef>
              <a:defRPr/>
            </a:lvl2pPr>
            <a:lvl3pPr lvl="2" indent="457200" rtl="0">
              <a:lnSpc>
                <a:spcPct val="92592"/>
              </a:lnSpc>
              <a:spcBef>
                <a:spcPts val="0"/>
              </a:spcBef>
              <a:defRPr/>
            </a:lvl3pPr>
            <a:lvl4pPr lvl="3" indent="685800" rtl="0">
              <a:lnSpc>
                <a:spcPct val="92592"/>
              </a:lnSpc>
              <a:spcBef>
                <a:spcPts val="0"/>
              </a:spcBef>
              <a:defRPr/>
            </a:lvl4pPr>
            <a:lvl5pPr lvl="4" indent="914400" rtl="0">
              <a:lnSpc>
                <a:spcPct val="92592"/>
              </a:lnSpc>
              <a:spcBef>
                <a:spcPts val="0"/>
              </a:spcBef>
              <a:defRPr/>
            </a:lvl5pPr>
            <a:lvl6pPr lvl="5" indent="1143000" rtl="0">
              <a:lnSpc>
                <a:spcPct val="92592"/>
              </a:lnSpc>
              <a:spcBef>
                <a:spcPts val="0"/>
              </a:spcBef>
              <a:defRPr/>
            </a:lvl6pPr>
            <a:lvl7pPr lvl="6" indent="1371600" rtl="0">
              <a:lnSpc>
                <a:spcPct val="92592"/>
              </a:lnSpc>
              <a:spcBef>
                <a:spcPts val="0"/>
              </a:spcBef>
              <a:defRPr/>
            </a:lvl7pPr>
            <a:lvl8pPr lvl="7" indent="1600200" rtl="0">
              <a:lnSpc>
                <a:spcPct val="92592"/>
              </a:lnSpc>
              <a:spcBef>
                <a:spcPts val="0"/>
              </a:spcBef>
              <a:defRPr/>
            </a:lvl8pPr>
            <a:lvl9pPr lvl="8" indent="1828800" rtl="0">
              <a:lnSpc>
                <a:spcPct val="92592"/>
              </a:lnSpc>
              <a:spcBef>
                <a:spcPts val="0"/>
              </a:spcBef>
              <a:defRPr/>
            </a:lvl9pPr>
          </a:lstStyle>
          <a:p>
            <a:endParaRPr/>
          </a:p>
        </p:txBody>
      </p:sp>
      <p:sp>
        <p:nvSpPr>
          <p:cNvPr id="352" name="Shape 352"/>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Exercise">
    <p:spTree>
      <p:nvGrpSpPr>
        <p:cNvPr id="1"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rot="10800000" flipH="1">
            <a:off x="635000" y="2781009"/>
            <a:ext cx="3735026" cy="290"/>
          </a:xfrm>
          <a:prstGeom prst="straightConnector1">
            <a:avLst/>
          </a:prstGeom>
          <a:noFill/>
          <a:ln>
            <a:noFill/>
          </a:ln>
        </p:spPr>
      </p:cxnSp>
      <p:cxnSp>
        <p:nvCxnSpPr>
          <p:cNvPr id="27" name="Shape 27"/>
          <p:cNvCxnSpPr/>
          <p:nvPr/>
        </p:nvCxnSpPr>
        <p:spPr>
          <a:xfrm rot="10800000" flipH="1">
            <a:off x="4622800" y="2781141"/>
            <a:ext cx="7742696" cy="158"/>
          </a:xfrm>
          <a:prstGeom prst="straightConnector1">
            <a:avLst/>
          </a:prstGeom>
          <a:noFill/>
          <a:ln>
            <a:noFill/>
          </a:ln>
        </p:spPr>
      </p:cxnSp>
      <p:cxnSp>
        <p:nvCxnSpPr>
          <p:cNvPr id="28" name="Shape 28"/>
          <p:cNvCxnSpPr/>
          <p:nvPr/>
        </p:nvCxnSpPr>
        <p:spPr>
          <a:xfrm rot="10800000" flipH="1">
            <a:off x="635000" y="5752809"/>
            <a:ext cx="3735026" cy="290"/>
          </a:xfrm>
          <a:prstGeom prst="straightConnector1">
            <a:avLst/>
          </a:prstGeom>
          <a:noFill/>
          <a:ln>
            <a:noFill/>
          </a:ln>
        </p:spPr>
      </p:cxnSp>
      <p:cxnSp>
        <p:nvCxnSpPr>
          <p:cNvPr id="29" name="Shape 29"/>
          <p:cNvCxnSpPr/>
          <p:nvPr/>
        </p:nvCxnSpPr>
        <p:spPr>
          <a:xfrm>
            <a:off x="4635500" y="5753100"/>
            <a:ext cx="7731807" cy="17"/>
          </a:xfrm>
          <a:prstGeom prst="straightConnector1">
            <a:avLst/>
          </a:prstGeom>
          <a:noFill/>
          <a:ln>
            <a:noFill/>
          </a:ln>
        </p:spPr>
      </p:cxnSp>
      <p:sp>
        <p:nvSpPr>
          <p:cNvPr id="30" name="Shape 30"/>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OBJECTIVE(S)</a:t>
            </a:r>
          </a:p>
        </p:txBody>
      </p:sp>
      <p:sp>
        <p:nvSpPr>
          <p:cNvPr id="31" name="Shape 31"/>
          <p:cNvSpPr/>
          <p:nvPr/>
        </p:nvSpPr>
        <p:spPr>
          <a:xfrm>
            <a:off x="46355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AGENDA</a:t>
            </a:r>
          </a:p>
        </p:txBody>
      </p:sp>
      <p:sp>
        <p:nvSpPr>
          <p:cNvPr id="32" name="Shape 32"/>
          <p:cNvSpPr/>
          <p:nvPr/>
        </p:nvSpPr>
        <p:spPr>
          <a:xfrm>
            <a:off x="4635500" y="5359400"/>
            <a:ext cx="7746999"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RESOURCES</a:t>
            </a:r>
          </a:p>
        </p:txBody>
      </p:sp>
      <p:sp>
        <p:nvSpPr>
          <p:cNvPr id="33" name="Shape 33"/>
          <p:cNvSpPr/>
          <p:nvPr/>
        </p:nvSpPr>
        <p:spPr>
          <a:xfrm>
            <a:off x="635000" y="53594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DELIVERABLE</a:t>
            </a: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Content: IMAC">
    <p:spTree>
      <p:nvGrpSpPr>
        <p:cNvPr id="1" name="Shape 353"/>
        <p:cNvGrpSpPr/>
        <p:nvPr/>
      </p:nvGrpSpPr>
      <p:grpSpPr>
        <a:xfrm>
          <a:off x="0" y="0"/>
          <a:ext cx="0" cy="0"/>
          <a:chOff x="0" y="0"/>
          <a:chExt cx="0" cy="0"/>
        </a:xfrm>
      </p:grpSpPr>
      <p:pic>
        <p:nvPicPr>
          <p:cNvPr id="354" name="Shape 354"/>
          <p:cNvPicPr preferRelativeResize="0"/>
          <p:nvPr/>
        </p:nvPicPr>
        <p:blipFill rotWithShape="1">
          <a:blip r:embed="rId2">
            <a:alphaModFix/>
          </a:blip>
          <a:srcRect/>
          <a:stretch/>
        </p:blipFill>
        <p:spPr>
          <a:xfrm>
            <a:off x="3314700" y="1555328"/>
            <a:ext cx="6361500" cy="5156100"/>
          </a:xfrm>
          <a:prstGeom prst="rect">
            <a:avLst/>
          </a:prstGeom>
          <a:noFill/>
          <a:ln>
            <a:noFill/>
          </a:ln>
        </p:spPr>
      </p:pic>
      <p:cxnSp>
        <p:nvCxnSpPr>
          <p:cNvPr id="355" name="Shape 355"/>
          <p:cNvCxnSpPr/>
          <p:nvPr/>
        </p:nvCxnSpPr>
        <p:spPr>
          <a:xfrm>
            <a:off x="635000" y="635000"/>
            <a:ext cx="11734800" cy="0"/>
          </a:xfrm>
          <a:prstGeom prst="straightConnector1">
            <a:avLst/>
          </a:prstGeom>
          <a:noFill/>
          <a:ln>
            <a:noFill/>
          </a:ln>
        </p:spPr>
      </p:cxnSp>
      <p:cxnSp>
        <p:nvCxnSpPr>
          <p:cNvPr id="356" name="Shape 356"/>
          <p:cNvCxnSpPr/>
          <p:nvPr/>
        </p:nvCxnSpPr>
        <p:spPr>
          <a:xfrm>
            <a:off x="635000" y="1219200"/>
            <a:ext cx="11734800" cy="0"/>
          </a:xfrm>
          <a:prstGeom prst="straightConnector1">
            <a:avLst/>
          </a:prstGeom>
          <a:noFill/>
          <a:ln>
            <a:noFill/>
          </a:ln>
        </p:spPr>
      </p:cxnSp>
      <p:sp>
        <p:nvSpPr>
          <p:cNvPr id="357" name="Shape 357"/>
          <p:cNvSpPr txBox="1">
            <a:spLocks noGrp="1"/>
          </p:cNvSpPr>
          <p:nvPr>
            <p:ph type="body" idx="1"/>
          </p:nvPr>
        </p:nvSpPr>
        <p:spPr>
          <a:xfrm>
            <a:off x="3606800" y="1803400"/>
            <a:ext cx="5829299" cy="32892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58" name="Shape 358"/>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359"/>
        <p:cNvGrpSpPr/>
        <p:nvPr/>
      </p:nvGrpSpPr>
      <p:grpSpPr>
        <a:xfrm>
          <a:off x="0" y="0"/>
          <a:ext cx="0" cy="0"/>
          <a:chOff x="0" y="0"/>
          <a:chExt cx="0" cy="0"/>
        </a:xfrm>
      </p:grpSpPr>
      <p:pic>
        <p:nvPicPr>
          <p:cNvPr id="360" name="Shape 360"/>
          <p:cNvPicPr preferRelativeResize="0"/>
          <p:nvPr/>
        </p:nvPicPr>
        <p:blipFill rotWithShape="1">
          <a:blip r:embed="rId2">
            <a:alphaModFix/>
          </a:blip>
          <a:srcRect/>
          <a:stretch/>
        </p:blipFill>
        <p:spPr>
          <a:xfrm>
            <a:off x="2794792" y="1556145"/>
            <a:ext cx="7328699" cy="5128499"/>
          </a:xfrm>
          <a:prstGeom prst="rect">
            <a:avLst/>
          </a:prstGeom>
          <a:noFill/>
          <a:ln>
            <a:noFill/>
          </a:ln>
        </p:spPr>
      </p:pic>
      <p:cxnSp>
        <p:nvCxnSpPr>
          <p:cNvPr id="361" name="Shape 361"/>
          <p:cNvCxnSpPr/>
          <p:nvPr/>
        </p:nvCxnSpPr>
        <p:spPr>
          <a:xfrm>
            <a:off x="635000" y="635000"/>
            <a:ext cx="11734800" cy="0"/>
          </a:xfrm>
          <a:prstGeom prst="straightConnector1">
            <a:avLst/>
          </a:prstGeom>
          <a:noFill/>
          <a:ln>
            <a:noFill/>
          </a:ln>
        </p:spPr>
      </p:cxnSp>
      <p:cxnSp>
        <p:nvCxnSpPr>
          <p:cNvPr id="362" name="Shape 362"/>
          <p:cNvCxnSpPr/>
          <p:nvPr/>
        </p:nvCxnSpPr>
        <p:spPr>
          <a:xfrm>
            <a:off x="635000" y="1219200"/>
            <a:ext cx="11734800" cy="0"/>
          </a:xfrm>
          <a:prstGeom prst="straightConnector1">
            <a:avLst/>
          </a:prstGeom>
          <a:noFill/>
          <a:ln>
            <a:noFill/>
          </a:ln>
        </p:spPr>
      </p:cxnSp>
      <p:sp>
        <p:nvSpPr>
          <p:cNvPr id="363" name="Shape 363"/>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64" name="Shape 364"/>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IPad">
    <p:spTree>
      <p:nvGrpSpPr>
        <p:cNvPr id="1" name="Shape 365"/>
        <p:cNvGrpSpPr/>
        <p:nvPr/>
      </p:nvGrpSpPr>
      <p:grpSpPr>
        <a:xfrm>
          <a:off x="0" y="0"/>
          <a:ext cx="0" cy="0"/>
          <a:chOff x="0" y="0"/>
          <a:chExt cx="0" cy="0"/>
        </a:xfrm>
      </p:grpSpPr>
      <p:pic>
        <p:nvPicPr>
          <p:cNvPr id="366" name="Shape 366"/>
          <p:cNvPicPr preferRelativeResize="0"/>
          <p:nvPr/>
        </p:nvPicPr>
        <p:blipFill rotWithShape="1">
          <a:blip r:embed="rId2">
            <a:alphaModFix/>
          </a:blip>
          <a:srcRect/>
          <a:stretch/>
        </p:blipFill>
        <p:spPr>
          <a:xfrm>
            <a:off x="3136900" y="1511300"/>
            <a:ext cx="6845400" cy="5354699"/>
          </a:xfrm>
          <a:prstGeom prst="rect">
            <a:avLst/>
          </a:prstGeom>
          <a:noFill/>
          <a:ln>
            <a:noFill/>
          </a:ln>
        </p:spPr>
      </p:pic>
      <p:cxnSp>
        <p:nvCxnSpPr>
          <p:cNvPr id="367" name="Shape 367"/>
          <p:cNvCxnSpPr/>
          <p:nvPr/>
        </p:nvCxnSpPr>
        <p:spPr>
          <a:xfrm>
            <a:off x="635000" y="635000"/>
            <a:ext cx="11734800" cy="0"/>
          </a:xfrm>
          <a:prstGeom prst="straightConnector1">
            <a:avLst/>
          </a:prstGeom>
          <a:noFill/>
          <a:ln>
            <a:noFill/>
          </a:ln>
        </p:spPr>
      </p:cxnSp>
      <p:cxnSp>
        <p:nvCxnSpPr>
          <p:cNvPr id="368" name="Shape 368"/>
          <p:cNvCxnSpPr/>
          <p:nvPr/>
        </p:nvCxnSpPr>
        <p:spPr>
          <a:xfrm>
            <a:off x="635000" y="1219200"/>
            <a:ext cx="11734800" cy="0"/>
          </a:xfrm>
          <a:prstGeom prst="straightConnector1">
            <a:avLst/>
          </a:prstGeom>
          <a:noFill/>
          <a:ln>
            <a:noFill/>
          </a:ln>
        </p:spPr>
      </p:cxnSp>
      <p:sp>
        <p:nvSpPr>
          <p:cNvPr id="369" name="Shape 369"/>
          <p:cNvSpPr txBox="1">
            <a:spLocks noGrp="1"/>
          </p:cNvSpPr>
          <p:nvPr>
            <p:ph type="body" idx="1"/>
          </p:nvPr>
        </p:nvSpPr>
        <p:spPr>
          <a:xfrm>
            <a:off x="3822700" y="2095500"/>
            <a:ext cx="5435700" cy="40893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70" name="Shape 37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Content: Smart Phones">
    <p:spTree>
      <p:nvGrpSpPr>
        <p:cNvPr id="1" name="Shape 371"/>
        <p:cNvGrpSpPr/>
        <p:nvPr/>
      </p:nvGrpSpPr>
      <p:grpSpPr>
        <a:xfrm>
          <a:off x="0" y="0"/>
          <a:ext cx="0" cy="0"/>
          <a:chOff x="0" y="0"/>
          <a:chExt cx="0" cy="0"/>
        </a:xfrm>
      </p:grpSpPr>
      <p:pic>
        <p:nvPicPr>
          <p:cNvPr id="372" name="Shape 372"/>
          <p:cNvPicPr preferRelativeResize="0"/>
          <p:nvPr/>
        </p:nvPicPr>
        <p:blipFill rotWithShape="1">
          <a:blip r:embed="rId2">
            <a:alphaModFix/>
          </a:blip>
          <a:srcRect/>
          <a:stretch/>
        </p:blipFill>
        <p:spPr>
          <a:xfrm>
            <a:off x="1016000" y="1313655"/>
            <a:ext cx="4044000" cy="6057899"/>
          </a:xfrm>
          <a:prstGeom prst="rect">
            <a:avLst/>
          </a:prstGeom>
          <a:noFill/>
          <a:ln>
            <a:noFill/>
          </a:ln>
        </p:spPr>
      </p:pic>
      <p:pic>
        <p:nvPicPr>
          <p:cNvPr id="373" name="Shape 373"/>
          <p:cNvPicPr preferRelativeResize="0"/>
          <p:nvPr/>
        </p:nvPicPr>
        <p:blipFill rotWithShape="1">
          <a:blip r:embed="rId3">
            <a:alphaModFix/>
          </a:blip>
          <a:srcRect/>
          <a:stretch/>
        </p:blipFill>
        <p:spPr>
          <a:xfrm>
            <a:off x="4673600" y="1371600"/>
            <a:ext cx="3695699" cy="5514599"/>
          </a:xfrm>
          <a:prstGeom prst="rect">
            <a:avLst/>
          </a:prstGeom>
          <a:noFill/>
          <a:ln>
            <a:noFill/>
          </a:ln>
        </p:spPr>
      </p:pic>
      <p:pic>
        <p:nvPicPr>
          <p:cNvPr id="374" name="Shape 374"/>
          <p:cNvPicPr preferRelativeResize="0"/>
          <p:nvPr/>
        </p:nvPicPr>
        <p:blipFill rotWithShape="1">
          <a:blip r:embed="rId4">
            <a:alphaModFix/>
          </a:blip>
          <a:srcRect/>
          <a:stretch/>
        </p:blipFill>
        <p:spPr>
          <a:xfrm>
            <a:off x="8509000" y="1358900"/>
            <a:ext cx="2984399" cy="5459400"/>
          </a:xfrm>
          <a:prstGeom prst="rect">
            <a:avLst/>
          </a:prstGeom>
          <a:noFill/>
          <a:ln>
            <a:noFill/>
          </a:ln>
        </p:spPr>
      </p:pic>
      <p:cxnSp>
        <p:nvCxnSpPr>
          <p:cNvPr id="375" name="Shape 375"/>
          <p:cNvCxnSpPr/>
          <p:nvPr/>
        </p:nvCxnSpPr>
        <p:spPr>
          <a:xfrm>
            <a:off x="635000" y="635000"/>
            <a:ext cx="11734800" cy="0"/>
          </a:xfrm>
          <a:prstGeom prst="straightConnector1">
            <a:avLst/>
          </a:prstGeom>
          <a:noFill/>
          <a:ln>
            <a:noFill/>
          </a:ln>
        </p:spPr>
      </p:cxnSp>
      <p:cxnSp>
        <p:nvCxnSpPr>
          <p:cNvPr id="376" name="Shape 376"/>
          <p:cNvCxnSpPr/>
          <p:nvPr/>
        </p:nvCxnSpPr>
        <p:spPr>
          <a:xfrm>
            <a:off x="635000" y="1219200"/>
            <a:ext cx="11734800" cy="0"/>
          </a:xfrm>
          <a:prstGeom prst="straightConnector1">
            <a:avLst/>
          </a:prstGeom>
          <a:noFill/>
          <a:ln>
            <a:noFill/>
          </a:ln>
        </p:spPr>
      </p:cxnSp>
      <p:sp>
        <p:nvSpPr>
          <p:cNvPr id="377" name="Shape 377"/>
          <p:cNvSpPr/>
          <p:nvPr/>
        </p:nvSpPr>
        <p:spPr>
          <a:xfrm>
            <a:off x="56515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8" name="Shape 378"/>
          <p:cNvSpPr/>
          <p:nvPr/>
        </p:nvSpPr>
        <p:spPr>
          <a:xfrm>
            <a:off x="9182100" y="3835400"/>
            <a:ext cx="1707899" cy="254100"/>
          </a:xfrm>
          <a:prstGeom prst="rect">
            <a:avLst/>
          </a:prstGeom>
          <a:noFill/>
          <a:ln>
            <a:noFill/>
          </a:ln>
        </p:spPr>
        <p:txBody>
          <a:bodyPr lIns="38100" tIns="38100" rIns="38100" bIns="38100" anchor="t" anchorCtr="0">
            <a:noAutofit/>
          </a:bodyPr>
          <a:lstStyle/>
          <a:p>
            <a:pPr marL="0" marR="0" lvl="0" indent="0" algn="l" rtl="0">
              <a:spcBef>
                <a:spcPts val="0"/>
              </a:spcBef>
              <a:buSzPct val="25000"/>
              <a:buNone/>
            </a:pPr>
            <a:r>
              <a:rPr lang="en-US" sz="1400" b="0" i="0" u="none" strike="noStrike" cap="none">
                <a:solidFill>
                  <a:srgbClr val="000000"/>
                </a:solidFill>
                <a:latin typeface="Arial"/>
                <a:ea typeface="Arial"/>
                <a:cs typeface="Arial"/>
                <a:sym typeface="Arial"/>
              </a:rPr>
              <a:t>Drag an object here</a:t>
            </a:r>
          </a:p>
        </p:txBody>
      </p:sp>
      <p:sp>
        <p:nvSpPr>
          <p:cNvPr id="379" name="Shape 379"/>
          <p:cNvSpPr txBox="1">
            <a:spLocks noGrp="1"/>
          </p:cNvSpPr>
          <p:nvPr>
            <p:ph type="body" idx="1"/>
          </p:nvPr>
        </p:nvSpPr>
        <p:spPr>
          <a:xfrm>
            <a:off x="1841500" y="1981200"/>
            <a:ext cx="2311500" cy="3962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
        <p:nvSpPr>
          <p:cNvPr id="380" name="Shape 380"/>
          <p:cNvSpPr txBox="1">
            <a:spLocks noGrp="1"/>
          </p:cNvSpPr>
          <p:nvPr>
            <p:ph type="sldNum" idx="12"/>
          </p:nvPr>
        </p:nvSpPr>
        <p:spPr>
          <a:xfrm>
            <a:off x="12014200" y="739139"/>
            <a:ext cx="362100" cy="426599"/>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Discussion">
    <p:bg>
      <p:bgPr>
        <a:solidFill>
          <a:srgbClr val="000000"/>
        </a:solidFill>
        <a:effectLst/>
      </p:bgPr>
    </p:bg>
    <p:spTree>
      <p:nvGrpSpPr>
        <p:cNvPr id="1" name="Shape 381"/>
        <p:cNvGrpSpPr/>
        <p:nvPr/>
      </p:nvGrpSpPr>
      <p:grpSpPr>
        <a:xfrm>
          <a:off x="0" y="0"/>
          <a:ext cx="0" cy="0"/>
          <a:chOff x="0" y="0"/>
          <a:chExt cx="0" cy="0"/>
        </a:xfrm>
      </p:grpSpPr>
      <p:cxnSp>
        <p:nvCxnSpPr>
          <p:cNvPr id="382" name="Shape 382"/>
          <p:cNvCxnSpPr/>
          <p:nvPr/>
        </p:nvCxnSpPr>
        <p:spPr>
          <a:xfrm>
            <a:off x="635000" y="635000"/>
            <a:ext cx="11734800" cy="0"/>
          </a:xfrm>
          <a:prstGeom prst="straightConnector1">
            <a:avLst/>
          </a:prstGeom>
          <a:noFill/>
          <a:ln w="9525" cap="flat" cmpd="sng">
            <a:solidFill>
              <a:srgbClr val="FFFFFF"/>
            </a:solidFill>
            <a:prstDash val="solid"/>
            <a:miter/>
            <a:headEnd type="none" w="med" len="med"/>
            <a:tailEnd type="none" w="med" len="med"/>
          </a:ln>
        </p:spPr>
      </p:cxnSp>
      <p:cxnSp>
        <p:nvCxnSpPr>
          <p:cNvPr id="383" name="Shape 383"/>
          <p:cNvCxnSpPr/>
          <p:nvPr/>
        </p:nvCxnSpPr>
        <p:spPr>
          <a:xfrm>
            <a:off x="635000" y="1219200"/>
            <a:ext cx="11734800" cy="0"/>
          </a:xfrm>
          <a:prstGeom prst="straightConnector1">
            <a:avLst/>
          </a:prstGeom>
          <a:noFill/>
          <a:ln w="9525" cap="flat" cmpd="sng">
            <a:solidFill>
              <a:srgbClr val="FFFFFF"/>
            </a:solidFill>
            <a:prstDash val="solid"/>
            <a:miter/>
            <a:headEnd type="none" w="med" len="med"/>
            <a:tailEnd type="none" w="med" len="med"/>
          </a:ln>
        </p:spPr>
      </p:cxnSp>
      <p:sp>
        <p:nvSpPr>
          <p:cNvPr id="384" name="Shape 384"/>
          <p:cNvSpPr/>
          <p:nvPr/>
        </p:nvSpPr>
        <p:spPr>
          <a:xfrm>
            <a:off x="635000" y="1473200"/>
            <a:ext cx="11734800" cy="1460399"/>
          </a:xfrm>
          <a:prstGeom prst="rect">
            <a:avLst/>
          </a:prstGeom>
          <a:noFill/>
          <a:ln>
            <a:noFill/>
          </a:ln>
        </p:spPr>
        <p:txBody>
          <a:bodyPr lIns="0" tIns="0" rIns="0" bIns="0" anchor="t" anchorCtr="0">
            <a:noAutofit/>
          </a:bodyPr>
          <a:lstStyle/>
          <a:p>
            <a:pPr marL="0" marR="0" lvl="0" indent="0" algn="l" rtl="0">
              <a:lnSpc>
                <a:spcPct val="88333"/>
              </a:lnSpc>
              <a:spcBef>
                <a:spcPts val="0"/>
              </a:spcBef>
              <a:buSzPct val="25000"/>
              <a:buNone/>
            </a:pPr>
            <a:r>
              <a:rPr lang="en-US" sz="12000" b="1" i="0" u="none" strike="noStrike" cap="none">
                <a:solidFill>
                  <a:srgbClr val="FFFFFF"/>
                </a:solidFill>
                <a:latin typeface="Arial"/>
                <a:ea typeface="Arial"/>
                <a:cs typeface="Arial"/>
                <a:sym typeface="Arial"/>
              </a:rPr>
              <a:t>DISCUSSION TIME</a:t>
            </a:r>
          </a:p>
        </p:txBody>
      </p:sp>
      <p:sp>
        <p:nvSpPr>
          <p:cNvPr id="385" name="Shape 385"/>
          <p:cNvSpPr txBox="1">
            <a:spLocks noGrp="1"/>
          </p:cNvSpPr>
          <p:nvPr>
            <p:ph type="sldNum" idx="12"/>
          </p:nvPr>
        </p:nvSpPr>
        <p:spPr>
          <a:xfrm>
            <a:off x="12030450" y="739139"/>
            <a:ext cx="345899" cy="426599"/>
          </a:xfrm>
          <a:prstGeom prst="rect">
            <a:avLst/>
          </a:prstGeom>
          <a:noFill/>
          <a:ln>
            <a:noFill/>
          </a:ln>
        </p:spPr>
        <p:txBody>
          <a:bodyPr lIns="91425" tIns="91425" rIns="91425" bIns="91425" anchor="ctr" anchorCtr="0">
            <a:noAutofit/>
          </a:bodyPr>
          <a:lstStyle/>
          <a:p>
            <a:pPr marL="0" marR="0" lvl="0" indent="0" algn="r" rtl="0">
              <a:lnSpc>
                <a:spcPct val="100000"/>
              </a:lnSpc>
              <a:spcBef>
                <a:spcPts val="0"/>
              </a:spcBef>
            </a:pPr>
            <a:endParaRPr/>
          </a:p>
          <a:p>
            <a:pPr marL="0" marR="0" lvl="1" indent="228600" algn="l" rtl="0">
              <a:lnSpc>
                <a:spcPct val="100000"/>
              </a:lnSpc>
              <a:spcBef>
                <a:spcPts val="0"/>
              </a:spcBef>
            </a:pPr>
            <a:endParaRPr/>
          </a:p>
          <a:p>
            <a:pPr marL="0" marR="0" lvl="2" indent="457200" algn="l" rtl="0">
              <a:lnSpc>
                <a:spcPct val="100000"/>
              </a:lnSpc>
              <a:spcBef>
                <a:spcPts val="0"/>
              </a:spcBef>
            </a:pPr>
            <a:endParaRPr/>
          </a:p>
          <a:p>
            <a:pPr marL="0" marR="0" lvl="3" indent="685800" algn="l" rtl="0">
              <a:lnSpc>
                <a:spcPct val="100000"/>
              </a:lnSpc>
              <a:spcBef>
                <a:spcPts val="0"/>
              </a:spcBef>
            </a:pPr>
            <a:endParaRPr/>
          </a:p>
          <a:p>
            <a:pPr marL="0" marR="0" lvl="4" indent="914400" algn="l" rtl="0">
              <a:lnSpc>
                <a:spcPct val="100000"/>
              </a:lnSpc>
              <a:spcBef>
                <a:spcPts val="0"/>
              </a:spcBef>
            </a:pPr>
            <a:endParaRPr/>
          </a:p>
          <a:p>
            <a:pPr marL="0" marR="0" lvl="5" indent="1143000" algn="l" rtl="0">
              <a:lnSpc>
                <a:spcPct val="100000"/>
              </a:lnSpc>
              <a:spcBef>
                <a:spcPts val="0"/>
              </a:spcBef>
            </a:pPr>
            <a:endParaRPr/>
          </a:p>
          <a:p>
            <a:pPr marL="0" marR="0" lvl="6" indent="1371600" algn="l" rtl="0">
              <a:lnSpc>
                <a:spcPct val="100000"/>
              </a:lnSpc>
              <a:spcBef>
                <a:spcPts val="0"/>
              </a:spcBef>
            </a:pPr>
            <a:endParaRPr/>
          </a:p>
          <a:p>
            <a:pPr marL="0" marR="0" lvl="7" indent="1600200" algn="l" rtl="0">
              <a:lnSpc>
                <a:spcPct val="100000"/>
              </a:lnSpc>
              <a:spcBef>
                <a:spcPts val="0"/>
              </a:spcBef>
            </a:pPr>
            <a:endParaRPr/>
          </a:p>
          <a:p>
            <a:pPr marL="0" marR="0" lvl="8" indent="1828800" algn="l" rtl="0">
              <a:lnSpc>
                <a:spcPct val="100000"/>
              </a:lnSpc>
              <a:spcBef>
                <a:spcPts val="0"/>
              </a:spcBef>
            </a:pPr>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Full Image">
    <p:spTree>
      <p:nvGrpSpPr>
        <p:cNvPr id="1" name="Shape 386"/>
        <p:cNvGrpSpPr/>
        <p:nvPr/>
      </p:nvGrpSpPr>
      <p:grpSpPr>
        <a:xfrm>
          <a:off x="0" y="0"/>
          <a:ext cx="0" cy="0"/>
          <a:chOff x="0" y="0"/>
          <a:chExt cx="0" cy="0"/>
        </a:xfrm>
      </p:grpSpPr>
      <p:cxnSp>
        <p:nvCxnSpPr>
          <p:cNvPr id="387" name="Shape 387"/>
          <p:cNvCxnSpPr/>
          <p:nvPr/>
        </p:nvCxnSpPr>
        <p:spPr>
          <a:xfrm>
            <a:off x="635000" y="635000"/>
            <a:ext cx="11734800" cy="0"/>
          </a:xfrm>
          <a:prstGeom prst="straightConnector1">
            <a:avLst/>
          </a:prstGeom>
          <a:noFill/>
          <a:ln>
            <a:noFill/>
          </a:ln>
        </p:spPr>
      </p:cxnSp>
      <p:cxnSp>
        <p:nvCxnSpPr>
          <p:cNvPr id="388" name="Shape 388"/>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Bulleted Text">
    <p:spTree>
      <p:nvGrpSpPr>
        <p:cNvPr id="1" name="Shape 389"/>
        <p:cNvGrpSpPr/>
        <p:nvPr/>
      </p:nvGrpSpPr>
      <p:grpSpPr>
        <a:xfrm>
          <a:off x="0" y="0"/>
          <a:ext cx="0" cy="0"/>
          <a:chOff x="0" y="0"/>
          <a:chExt cx="0" cy="0"/>
        </a:xfrm>
      </p:grpSpPr>
      <p:cxnSp>
        <p:nvCxnSpPr>
          <p:cNvPr id="390" name="Shape 390"/>
          <p:cNvCxnSpPr/>
          <p:nvPr/>
        </p:nvCxnSpPr>
        <p:spPr>
          <a:xfrm>
            <a:off x="635000" y="635000"/>
            <a:ext cx="11734800" cy="0"/>
          </a:xfrm>
          <a:prstGeom prst="straightConnector1">
            <a:avLst/>
          </a:prstGeom>
          <a:noFill/>
          <a:ln>
            <a:noFill/>
          </a:ln>
        </p:spPr>
      </p:cxnSp>
      <p:cxnSp>
        <p:nvCxnSpPr>
          <p:cNvPr id="391" name="Shape 391"/>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Bulleted Text w/ Source">
    <p:spTree>
      <p:nvGrpSpPr>
        <p:cNvPr id="1" name="Shape 392"/>
        <p:cNvGrpSpPr/>
        <p:nvPr/>
      </p:nvGrpSpPr>
      <p:grpSpPr>
        <a:xfrm>
          <a:off x="0" y="0"/>
          <a:ext cx="0" cy="0"/>
          <a:chOff x="0" y="0"/>
          <a:chExt cx="0" cy="0"/>
        </a:xfrm>
      </p:grpSpPr>
      <p:cxnSp>
        <p:nvCxnSpPr>
          <p:cNvPr id="393" name="Shape 393"/>
          <p:cNvCxnSpPr/>
          <p:nvPr/>
        </p:nvCxnSpPr>
        <p:spPr>
          <a:xfrm>
            <a:off x="635000" y="635000"/>
            <a:ext cx="11734800" cy="0"/>
          </a:xfrm>
          <a:prstGeom prst="straightConnector1">
            <a:avLst/>
          </a:prstGeom>
          <a:noFill/>
          <a:ln>
            <a:noFill/>
          </a:ln>
        </p:spPr>
      </p:cxnSp>
      <p:cxnSp>
        <p:nvCxnSpPr>
          <p:cNvPr id="394" name="Shape 394"/>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Non-Bulleted Text">
    <p:spTree>
      <p:nvGrpSpPr>
        <p:cNvPr id="1" name="Shape 395"/>
        <p:cNvGrpSpPr/>
        <p:nvPr/>
      </p:nvGrpSpPr>
      <p:grpSpPr>
        <a:xfrm>
          <a:off x="0" y="0"/>
          <a:ext cx="0" cy="0"/>
          <a:chOff x="0" y="0"/>
          <a:chExt cx="0" cy="0"/>
        </a:xfrm>
      </p:grpSpPr>
      <p:cxnSp>
        <p:nvCxnSpPr>
          <p:cNvPr id="396" name="Shape 396"/>
          <p:cNvCxnSpPr/>
          <p:nvPr/>
        </p:nvCxnSpPr>
        <p:spPr>
          <a:xfrm>
            <a:off x="635000" y="635000"/>
            <a:ext cx="11734800" cy="0"/>
          </a:xfrm>
          <a:prstGeom prst="straightConnector1">
            <a:avLst/>
          </a:prstGeom>
          <a:noFill/>
          <a:ln>
            <a:noFill/>
          </a:ln>
        </p:spPr>
      </p:cxnSp>
      <p:cxnSp>
        <p:nvCxnSpPr>
          <p:cNvPr id="397" name="Shape 397"/>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Divider">
    <p:spTree>
      <p:nvGrpSpPr>
        <p:cNvPr id="1" name="Shape 398"/>
        <p:cNvGrpSpPr/>
        <p:nvPr/>
      </p:nvGrpSpPr>
      <p:grpSpPr>
        <a:xfrm>
          <a:off x="0" y="0"/>
          <a:ext cx="0" cy="0"/>
          <a:chOff x="0" y="0"/>
          <a:chExt cx="0" cy="0"/>
        </a:xfrm>
      </p:grpSpPr>
      <p:cxnSp>
        <p:nvCxnSpPr>
          <p:cNvPr id="399" name="Shape 399"/>
          <p:cNvCxnSpPr/>
          <p:nvPr/>
        </p:nvCxnSpPr>
        <p:spPr>
          <a:xfrm>
            <a:off x="635000" y="635000"/>
            <a:ext cx="11734800" cy="0"/>
          </a:xfrm>
          <a:prstGeom prst="straightConnector1">
            <a:avLst/>
          </a:prstGeom>
          <a:noFill/>
          <a:ln>
            <a:noFill/>
          </a:ln>
        </p:spPr>
      </p:cxnSp>
      <p:cxnSp>
        <p:nvCxnSpPr>
          <p:cNvPr id="400" name="Shape 400"/>
          <p:cNvCxnSpPr/>
          <p:nvPr/>
        </p:nvCxnSpPr>
        <p:spPr>
          <a:xfrm>
            <a:off x="635000" y="1219200"/>
            <a:ext cx="11734800" cy="0"/>
          </a:xfrm>
          <a:prstGeom prst="straightConnector1">
            <a:avLst/>
          </a:prstGeom>
          <a:noFill/>
          <a:ln>
            <a:noFill/>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ase Study">
    <p:spTree>
      <p:nvGrpSpPr>
        <p:cNvPr id="1"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rot="10800000" flipH="1">
            <a:off x="8623300" y="2781009"/>
            <a:ext cx="3735026" cy="290"/>
          </a:xfrm>
          <a:prstGeom prst="straightConnector1">
            <a:avLst/>
          </a:prstGeom>
          <a:noFill/>
          <a:ln>
            <a:noFill/>
          </a:ln>
        </p:spPr>
      </p:cxnSp>
      <p:cxnSp>
        <p:nvCxnSpPr>
          <p:cNvPr id="38" name="Shape 38"/>
          <p:cNvCxnSpPr/>
          <p:nvPr/>
        </p:nvCxnSpPr>
        <p:spPr>
          <a:xfrm rot="10800000" flipH="1">
            <a:off x="635000" y="2781141"/>
            <a:ext cx="7742696" cy="158"/>
          </a:xfrm>
          <a:prstGeom prst="straightConnector1">
            <a:avLst/>
          </a:prstGeom>
          <a:noFill/>
          <a:ln>
            <a:noFill/>
          </a:ln>
        </p:spPr>
      </p:cxnSp>
      <p:sp>
        <p:nvSpPr>
          <p:cNvPr id="39" name="Shape 39"/>
          <p:cNvSpPr/>
          <p:nvPr/>
        </p:nvSpPr>
        <p:spPr>
          <a:xfrm>
            <a:off x="635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SUMMARY</a:t>
            </a:r>
          </a:p>
        </p:txBody>
      </p:sp>
      <p:sp>
        <p:nvSpPr>
          <p:cNvPr id="40" name="Shape 40"/>
          <p:cNvSpPr/>
          <p:nvPr/>
        </p:nvSpPr>
        <p:spPr>
          <a:xfrm>
            <a:off x="8636000" y="2387600"/>
            <a:ext cx="3733800" cy="2540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a:ea typeface="Arial"/>
                <a:cs typeface="Arial"/>
                <a:sym typeface="Arial"/>
              </a:rPr>
              <a:t>KEY CHALLENGE / QUESTION</a:t>
            </a: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Divder Rev">
    <p:bg>
      <p:bgPr>
        <a:solidFill>
          <a:srgbClr val="000000"/>
        </a:solidFill>
        <a:effectLst/>
      </p:bgPr>
    </p:bg>
    <p:spTree>
      <p:nvGrpSpPr>
        <p:cNvPr id="1" name="Shape 401"/>
        <p:cNvGrpSpPr/>
        <p:nvPr/>
      </p:nvGrpSpPr>
      <p:grpSpPr>
        <a:xfrm>
          <a:off x="0" y="0"/>
          <a:ext cx="0" cy="0"/>
          <a:chOff x="0" y="0"/>
          <a:chExt cx="0" cy="0"/>
        </a:xfrm>
      </p:grpSpPr>
      <p:cxnSp>
        <p:nvCxnSpPr>
          <p:cNvPr id="402" name="Shape 402"/>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3" name="Shape 403"/>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ontact Info">
    <p:bg>
      <p:bgPr>
        <a:solidFill>
          <a:srgbClr val="000000"/>
        </a:solidFill>
        <a:effectLst/>
      </p:bgPr>
    </p:bg>
    <p:spTree>
      <p:nvGrpSpPr>
        <p:cNvPr id="1" name="Shape 404"/>
        <p:cNvGrpSpPr/>
        <p:nvPr/>
      </p:nvGrpSpPr>
      <p:grpSpPr>
        <a:xfrm>
          <a:off x="0" y="0"/>
          <a:ext cx="0" cy="0"/>
          <a:chOff x="0" y="0"/>
          <a:chExt cx="0" cy="0"/>
        </a:xfrm>
      </p:grpSpPr>
      <p:cxnSp>
        <p:nvCxnSpPr>
          <p:cNvPr id="405" name="Shape 405"/>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406" name="Shape 406"/>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407" name="Shape 407"/>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
        <p:nvSpPr>
          <p:cNvPr id="408" name="Shape 408"/>
          <p:cNvSpPr/>
          <p:nvPr/>
        </p:nvSpPr>
        <p:spPr>
          <a:xfrm>
            <a:off x="635000" y="2273300"/>
            <a:ext cx="11734800" cy="3809999"/>
          </a:xfrm>
          <a:prstGeom prst="rect">
            <a:avLst/>
          </a:prstGeom>
          <a:noFill/>
          <a:ln>
            <a:noFill/>
          </a:ln>
        </p:spPr>
        <p:txBody>
          <a:bodyPr lIns="0" tIns="0" rIns="0" bIns="0" anchor="t" anchorCtr="0">
            <a:noAutofit/>
          </a:bodyPr>
          <a:lstStyle/>
          <a:p>
            <a:pPr marL="177800" marR="0" lvl="1" indent="-177800" algn="l" rtl="0">
              <a:lnSpc>
                <a:spcPct val="110000"/>
              </a:lnSpc>
              <a:spcBef>
                <a:spcPts val="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One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Two</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Three</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Four</a:t>
            </a:r>
          </a:p>
          <a:p>
            <a:pPr marL="177800" marR="0" lvl="1" indent="-177800" algn="l" rtl="0">
              <a:lnSpc>
                <a:spcPct val="110000"/>
              </a:lnSpc>
              <a:spcBef>
                <a:spcPts val="400"/>
              </a:spcBef>
              <a:buClr>
                <a:srgbClr val="000000"/>
              </a:buClr>
              <a:buSzPct val="85000"/>
              <a:buFont typeface="Merriweather Sans"/>
              <a:buChar char="‣"/>
            </a:pPr>
            <a:r>
              <a:rPr lang="en-US" sz="2500" b="0" i="0" u="none" strike="noStrike" cap="none">
                <a:solidFill>
                  <a:srgbClr val="000000"/>
                </a:solidFill>
                <a:latin typeface="Arial"/>
                <a:ea typeface="Arial"/>
                <a:cs typeface="Arial"/>
                <a:sym typeface="Arial"/>
              </a:rPr>
              <a:t>Body Level Five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ontent: IMAC">
    <p:spTree>
      <p:nvGrpSpPr>
        <p:cNvPr id="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a:spLocks noGrp="1"/>
          </p:cNvSpPr>
          <p:nvPr>
            <p:ph type="body" idx="1"/>
          </p:nvPr>
        </p:nvSpPr>
        <p:spPr>
          <a:xfrm>
            <a:off x="3606800" y="1803400"/>
            <a:ext cx="5829299" cy="32892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ntent: MAC Book Pro">
    <p:spTree>
      <p:nvGrpSpPr>
        <p:cNvPr id="1"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a:stretch/>
        </p:blipFill>
        <p:spPr>
          <a:xfrm>
            <a:off x="2794792" y="1556145"/>
            <a:ext cx="7328694"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a:spLocks noGrp="1"/>
          </p:cNvSpPr>
          <p:nvPr>
            <p:ph type="body" idx="1"/>
          </p:nvPr>
        </p:nvSpPr>
        <p:spPr>
          <a:xfrm>
            <a:off x="3759200" y="1841500"/>
            <a:ext cx="5448300" cy="3390900"/>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ontent: IPad">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a:stretch/>
        </p:blipFill>
        <p:spPr>
          <a:xfrm>
            <a:off x="3136900" y="1511300"/>
            <a:ext cx="6845299"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a:spLocks noGrp="1"/>
          </p:cNvSpPr>
          <p:nvPr>
            <p:ph type="body" idx="1"/>
          </p:nvPr>
        </p:nvSpPr>
        <p:spPr>
          <a:xfrm>
            <a:off x="3822700" y="2095500"/>
            <a:ext cx="5435599" cy="4089399"/>
          </a:xfrm>
          <a:prstGeom prst="rect">
            <a:avLst/>
          </a:prstGeom>
          <a:noFill/>
          <a:ln>
            <a:noFill/>
          </a:ln>
        </p:spPr>
        <p:txBody>
          <a:bodyPr lIns="91425" tIns="91425" rIns="91425" bIns="91425" anchor="ctr" anchorCtr="0"/>
          <a:lstStyle>
            <a:lvl1pPr lvl="0" rtl="0">
              <a:lnSpc>
                <a:spcPct val="100000"/>
              </a:lnSpc>
              <a:spcBef>
                <a:spcPts val="0"/>
              </a:spcBef>
              <a:defRPr/>
            </a:lvl1pPr>
            <a:lvl2pPr lvl="1" indent="228600" rtl="0">
              <a:lnSpc>
                <a:spcPct val="100000"/>
              </a:lnSpc>
              <a:spcBef>
                <a:spcPts val="0"/>
              </a:spcBef>
              <a:defRPr/>
            </a:lvl2pPr>
            <a:lvl3pPr lvl="2" indent="457200" rtl="0">
              <a:lnSpc>
                <a:spcPct val="100000"/>
              </a:lnSpc>
              <a:spcBef>
                <a:spcPts val="0"/>
              </a:spcBef>
              <a:defRPr/>
            </a:lvl3pPr>
            <a:lvl4pPr lvl="3" indent="685800" rtl="0">
              <a:lnSpc>
                <a:spcPct val="100000"/>
              </a:lnSpc>
              <a:spcBef>
                <a:spcPts val="0"/>
              </a:spcBef>
              <a:defRPr/>
            </a:lvl4pPr>
            <a:lvl5pPr lvl="4" indent="914400" rtl="0">
              <a:lnSpc>
                <a:spcPct val="100000"/>
              </a:lnSpc>
              <a:spcBef>
                <a:spcPts val="0"/>
              </a:spcBef>
              <a:defRPr/>
            </a:lvl5pPr>
            <a:lvl6pPr lvl="5" indent="1143000" rtl="0">
              <a:lnSpc>
                <a:spcPct val="100000"/>
              </a:lnSpc>
              <a:spcBef>
                <a:spcPts val="0"/>
              </a:spcBef>
              <a:defRPr/>
            </a:lvl6pPr>
            <a:lvl7pPr lvl="6" indent="1371600" rtl="0">
              <a:lnSpc>
                <a:spcPct val="100000"/>
              </a:lnSpc>
              <a:spcBef>
                <a:spcPts val="0"/>
              </a:spcBef>
              <a:defRPr/>
            </a:lvl7pPr>
            <a:lvl8pPr lvl="7" indent="1600200" rtl="0">
              <a:lnSpc>
                <a:spcPct val="100000"/>
              </a:lnSpc>
              <a:spcBef>
                <a:spcPts val="0"/>
              </a:spcBef>
              <a:defRPr/>
            </a:lvl8pPr>
            <a:lvl9pPr lvl="8" indent="1828800" rtl="0">
              <a:lnSpc>
                <a:spcPct val="100000"/>
              </a:lnSpc>
              <a:spcBef>
                <a:spcPts val="0"/>
              </a:spcBef>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9.xml"/><Relationship Id="rId20" Type="http://schemas.openxmlformats.org/officeDocument/2006/relationships/slideLayout" Target="../slideLayouts/slideLayout50.xml"/><Relationship Id="rId21" Type="http://schemas.openxmlformats.org/officeDocument/2006/relationships/slideLayout" Target="../slideLayouts/slideLayout51.xml"/><Relationship Id="rId22" Type="http://schemas.openxmlformats.org/officeDocument/2006/relationships/slideLayout" Target="../slideLayouts/slideLayout52.xml"/><Relationship Id="rId23" Type="http://schemas.openxmlformats.org/officeDocument/2006/relationships/slideLayout" Target="../slideLayouts/slideLayout53.xml"/><Relationship Id="rId24" Type="http://schemas.openxmlformats.org/officeDocument/2006/relationships/slideLayout" Target="../slideLayouts/slideLayout54.xml"/><Relationship Id="rId25" Type="http://schemas.openxmlformats.org/officeDocument/2006/relationships/slideLayout" Target="../slideLayouts/slideLayout55.xml"/><Relationship Id="rId26" Type="http://schemas.openxmlformats.org/officeDocument/2006/relationships/slideLayout" Target="../slideLayouts/slideLayout56.xml"/><Relationship Id="rId27" Type="http://schemas.openxmlformats.org/officeDocument/2006/relationships/slideLayout" Target="../slideLayouts/slideLayout57.xml"/><Relationship Id="rId28" Type="http://schemas.openxmlformats.org/officeDocument/2006/relationships/slideLayout" Target="../slideLayouts/slideLayout58.xml"/><Relationship Id="rId29" Type="http://schemas.openxmlformats.org/officeDocument/2006/relationships/slideLayout" Target="../slideLayouts/slideLayout59.xml"/><Relationship Id="rId30" Type="http://schemas.openxmlformats.org/officeDocument/2006/relationships/slideLayout" Target="../slideLayouts/slideLayout60.xml"/><Relationship Id="rId31" Type="http://schemas.openxmlformats.org/officeDocument/2006/relationships/slideLayout" Target="../slideLayouts/slideLayout61.xml"/><Relationship Id="rId32" Type="http://schemas.openxmlformats.org/officeDocument/2006/relationships/theme" Target="../theme/theme2.xml"/><Relationship Id="rId10" Type="http://schemas.openxmlformats.org/officeDocument/2006/relationships/slideLayout" Target="../slideLayouts/slideLayout40.xml"/><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slideLayout" Target="../slideLayouts/slideLayout46.xml"/><Relationship Id="rId17" Type="http://schemas.openxmlformats.org/officeDocument/2006/relationships/slideLayout" Target="../slideLayouts/slideLayout47.xml"/><Relationship Id="rId18" Type="http://schemas.openxmlformats.org/officeDocument/2006/relationships/slideLayout" Target="../slideLayouts/slideLayout48.xml"/><Relationship Id="rId19" Type="http://schemas.openxmlformats.org/officeDocument/2006/relationships/slideLayout" Target="../slideLayouts/slideLayout49.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w="9525" cap="flat" cmpd="sng">
            <a:solidFill>
              <a:srgbClr val="000000"/>
            </a:solidFill>
            <a:prstDash val="solid"/>
            <a:round/>
            <a:headEnd type="none" w="med" len="med"/>
            <a:tailEnd type="none" w="med" len="med"/>
          </a:ln>
        </p:spPr>
      </p:cxnSp>
      <p:cxnSp>
        <p:nvCxnSpPr>
          <p:cNvPr id="7" name="Shape 7"/>
          <p:cNvCxnSpPr/>
          <p:nvPr/>
        </p:nvCxnSpPr>
        <p:spPr>
          <a:xfrm>
            <a:off x="635000" y="1219200"/>
            <a:ext cx="11734800" cy="11"/>
          </a:xfrm>
          <a:prstGeom prst="straightConnector1">
            <a:avLst/>
          </a:prstGeom>
          <a:noFill/>
          <a:ln w="9525" cap="flat" cmpd="sng">
            <a:solidFill>
              <a:srgbClr val="000000"/>
            </a:solidFill>
            <a:prstDash val="solid"/>
            <a:round/>
            <a:headEnd type="none" w="med" len="med"/>
            <a:tailEnd type="none" w="med" len="med"/>
          </a:ln>
        </p:spPr>
      </p:cxnSp>
      <p:sp>
        <p:nvSpPr>
          <p:cNvPr id="8" name="Shape 8"/>
          <p:cNvSpPr txBox="1">
            <a:spLocks noGrp="1"/>
          </p:cNvSpPr>
          <p:nvPr>
            <p:ph type="title"/>
          </p:nvPr>
        </p:nvSpPr>
        <p:spPr>
          <a:xfrm>
            <a:off x="635000" y="1473200"/>
            <a:ext cx="11734800" cy="7112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9" name="Shape 9"/>
          <p:cNvSpPr txBox="1">
            <a:spLocks noGrp="1"/>
          </p:cNvSpPr>
          <p:nvPr>
            <p:ph type="body" idx="1"/>
          </p:nvPr>
        </p:nvSpPr>
        <p:spPr>
          <a:xfrm>
            <a:off x="632056" y="2413000"/>
            <a:ext cx="11734801"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7"/>
        <p:cNvGrpSpPr/>
        <p:nvPr/>
      </p:nvGrpSpPr>
      <p:grpSpPr>
        <a:xfrm>
          <a:off x="0" y="0"/>
          <a:ext cx="0" cy="0"/>
          <a:chOff x="0" y="0"/>
          <a:chExt cx="0" cy="0"/>
        </a:xfrm>
      </p:grpSpPr>
      <p:cxnSp>
        <p:nvCxnSpPr>
          <p:cNvPr id="208" name="Shape 208"/>
          <p:cNvCxnSpPr/>
          <p:nvPr/>
        </p:nvCxnSpPr>
        <p:spPr>
          <a:xfrm>
            <a:off x="635000" y="635000"/>
            <a:ext cx="11734800" cy="0"/>
          </a:xfrm>
          <a:prstGeom prst="straightConnector1">
            <a:avLst/>
          </a:prstGeom>
          <a:noFill/>
          <a:ln w="9525" cap="flat" cmpd="sng">
            <a:solidFill>
              <a:srgbClr val="000000"/>
            </a:solidFill>
            <a:prstDash val="solid"/>
            <a:round/>
            <a:headEnd type="none" w="med" len="med"/>
            <a:tailEnd type="none" w="med" len="med"/>
          </a:ln>
        </p:spPr>
      </p:cxnSp>
      <p:cxnSp>
        <p:nvCxnSpPr>
          <p:cNvPr id="209" name="Shape 209"/>
          <p:cNvCxnSpPr/>
          <p:nvPr/>
        </p:nvCxnSpPr>
        <p:spPr>
          <a:xfrm>
            <a:off x="635000" y="1219200"/>
            <a:ext cx="11734800" cy="0"/>
          </a:xfrm>
          <a:prstGeom prst="straightConnector1">
            <a:avLst/>
          </a:prstGeom>
          <a:noFill/>
          <a:ln w="9525" cap="flat" cmpd="sng">
            <a:solidFill>
              <a:srgbClr val="000000"/>
            </a:solidFill>
            <a:prstDash val="solid"/>
            <a:round/>
            <a:headEnd type="none" w="med" len="med"/>
            <a:tailEnd type="none" w="med" len="med"/>
          </a:ln>
        </p:spPr>
      </p:cxnSp>
      <p:sp>
        <p:nvSpPr>
          <p:cNvPr id="210" name="Shape 210"/>
          <p:cNvSpPr txBox="1">
            <a:spLocks noGrp="1"/>
          </p:cNvSpPr>
          <p:nvPr>
            <p:ph type="title"/>
          </p:nvPr>
        </p:nvSpPr>
        <p:spPr>
          <a:xfrm>
            <a:off x="635000" y="1473200"/>
            <a:ext cx="11734800" cy="711300"/>
          </a:xfrm>
          <a:prstGeom prst="rect">
            <a:avLst/>
          </a:prstGeom>
          <a:noFill/>
          <a:ln w="9525" cap="flat" cmpd="sng">
            <a:solidFill>
              <a:srgbClr val="000000"/>
            </a:solidFill>
            <a:prstDash val="solid"/>
            <a:round/>
            <a:headEnd type="none" w="med" len="med"/>
            <a:tailEnd type="none" w="med" len="med"/>
          </a:ln>
        </p:spPr>
        <p:txBody>
          <a:bodyPr lIns="91425" tIns="91425" rIns="91425" bIns="91425" anchor="t" anchorCtr="0"/>
          <a:lstStyle>
            <a:lvl1pPr marL="0" marR="0" lvl="0" indent="0" algn="l" rtl="0">
              <a:lnSpc>
                <a:spcPct val="92592"/>
              </a:lnSpc>
              <a:spcBef>
                <a:spcPts val="0"/>
              </a:spcBef>
              <a:defRPr/>
            </a:lvl1pPr>
            <a:lvl2pPr marL="0" marR="0" lvl="1" indent="228600" algn="l" rtl="0">
              <a:lnSpc>
                <a:spcPct val="92592"/>
              </a:lnSpc>
              <a:spcBef>
                <a:spcPts val="0"/>
              </a:spcBef>
              <a:defRPr/>
            </a:lvl2pPr>
            <a:lvl3pPr marL="0" marR="0" lvl="2" indent="457200" algn="l" rtl="0">
              <a:lnSpc>
                <a:spcPct val="92592"/>
              </a:lnSpc>
              <a:spcBef>
                <a:spcPts val="0"/>
              </a:spcBef>
              <a:defRPr/>
            </a:lvl3pPr>
            <a:lvl4pPr marL="0" marR="0" lvl="3" indent="685800" algn="l" rtl="0">
              <a:lnSpc>
                <a:spcPct val="92592"/>
              </a:lnSpc>
              <a:spcBef>
                <a:spcPts val="0"/>
              </a:spcBef>
              <a:defRPr/>
            </a:lvl4pPr>
            <a:lvl5pPr marL="0" marR="0" lvl="4" indent="914400" algn="l" rtl="0">
              <a:lnSpc>
                <a:spcPct val="92592"/>
              </a:lnSpc>
              <a:spcBef>
                <a:spcPts val="0"/>
              </a:spcBef>
              <a:defRPr/>
            </a:lvl5pPr>
            <a:lvl6pPr marL="0" marR="0" lvl="5" indent="1143000" algn="l" rtl="0">
              <a:lnSpc>
                <a:spcPct val="92592"/>
              </a:lnSpc>
              <a:spcBef>
                <a:spcPts val="0"/>
              </a:spcBef>
              <a:defRPr/>
            </a:lvl6pPr>
            <a:lvl7pPr marL="0" marR="0" lvl="6" indent="1371600" algn="l" rtl="0">
              <a:lnSpc>
                <a:spcPct val="92592"/>
              </a:lnSpc>
              <a:spcBef>
                <a:spcPts val="0"/>
              </a:spcBef>
              <a:defRPr/>
            </a:lvl7pPr>
            <a:lvl8pPr marL="0" marR="0" lvl="7" indent="1600200" algn="l" rtl="0">
              <a:lnSpc>
                <a:spcPct val="92592"/>
              </a:lnSpc>
              <a:spcBef>
                <a:spcPts val="0"/>
              </a:spcBef>
              <a:defRPr/>
            </a:lvl8pPr>
            <a:lvl9pPr marL="0" marR="0" lvl="8" indent="1828800" algn="l" rtl="0">
              <a:lnSpc>
                <a:spcPct val="92592"/>
              </a:lnSpc>
              <a:spcBef>
                <a:spcPts val="0"/>
              </a:spcBef>
              <a:defRPr/>
            </a:lvl9pPr>
          </a:lstStyle>
          <a:p>
            <a:endParaRPr/>
          </a:p>
        </p:txBody>
      </p:sp>
      <p:sp>
        <p:nvSpPr>
          <p:cNvPr id="211" name="Shape 211"/>
          <p:cNvSpPr txBox="1">
            <a:spLocks noGrp="1"/>
          </p:cNvSpPr>
          <p:nvPr>
            <p:ph type="body" idx="1"/>
          </p:nvPr>
        </p:nvSpPr>
        <p:spPr>
          <a:xfrm>
            <a:off x="632056" y="2413000"/>
            <a:ext cx="11734800" cy="3809999"/>
          </a:xfrm>
          <a:prstGeom prst="rect">
            <a:avLst/>
          </a:prstGeom>
          <a:noFill/>
          <a:ln>
            <a:noFill/>
          </a:ln>
        </p:spPr>
        <p:txBody>
          <a:bodyPr lIns="91425" tIns="91425" rIns="91425" bIns="91425" anchor="t" anchorCtr="0"/>
          <a:lstStyle>
            <a:lvl1pPr marL="0" marR="0" lvl="0" indent="0" algn="l" rtl="0">
              <a:spcBef>
                <a:spcPts val="1000"/>
              </a:spcBef>
              <a:defRPr/>
            </a:lvl1pPr>
            <a:lvl2pPr marL="660400" marR="0" lvl="1" indent="-78740" algn="l" rtl="0">
              <a:spcBef>
                <a:spcPts val="1000"/>
              </a:spcBef>
              <a:buFont typeface="Merriweather Sans"/>
              <a:buChar char="‣"/>
              <a:defRPr/>
            </a:lvl2pPr>
            <a:lvl3pPr marL="1117600" marR="0" lvl="2" indent="-78739" algn="l" rtl="0">
              <a:spcBef>
                <a:spcPts val="1000"/>
              </a:spcBef>
              <a:buFont typeface="Merriweather Sans"/>
              <a:buChar char="‣"/>
              <a:defRPr/>
            </a:lvl3pPr>
            <a:lvl4pPr marL="1574800" marR="0" lvl="3" indent="-78739" algn="l" rtl="0">
              <a:spcBef>
                <a:spcPts val="1000"/>
              </a:spcBef>
              <a:buFont typeface="Merriweather Sans"/>
              <a:buChar char="‣"/>
              <a:defRPr/>
            </a:lvl4pPr>
            <a:lvl5pPr marL="2032000" marR="0" lvl="4" indent="-78739" algn="l" rtl="0">
              <a:spcBef>
                <a:spcPts val="1000"/>
              </a:spcBef>
              <a:buFont typeface="Merriweather Sans"/>
              <a:buChar char="‣"/>
              <a:defRPr/>
            </a:lvl5pPr>
            <a:lvl6pPr marL="2654300" marR="0" lvl="5" indent="-78739" algn="l" rtl="0">
              <a:spcBef>
                <a:spcPts val="1000"/>
              </a:spcBef>
              <a:buFont typeface="Arial"/>
              <a:buChar char="•"/>
              <a:defRPr/>
            </a:lvl6pPr>
            <a:lvl7pPr marL="3009900" marR="0" lvl="6" indent="-78739" algn="l" rtl="0">
              <a:spcBef>
                <a:spcPts val="1000"/>
              </a:spcBef>
              <a:buFont typeface="Arial"/>
              <a:buChar char="•"/>
              <a:defRPr/>
            </a:lvl7pPr>
            <a:lvl8pPr marL="3365500" marR="0" lvl="7" indent="-78740" algn="l" rtl="0">
              <a:spcBef>
                <a:spcPts val="1000"/>
              </a:spcBef>
              <a:buFont typeface="Arial"/>
              <a:buChar char="•"/>
              <a:defRPr/>
            </a:lvl8pPr>
            <a:lvl9pPr marL="3721100" marR="0" lvl="8" indent="-78740" algn="l" rtl="0">
              <a:spcBef>
                <a:spcPts val="1000"/>
              </a:spcBef>
              <a:buFont typeface="Arial"/>
              <a:buChar char="•"/>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698" r:id="rId20"/>
    <p:sldLayoutId id="2147483699" r:id="rId21"/>
    <p:sldLayoutId id="2147483700" r:id="rId22"/>
    <p:sldLayoutId id="2147483701" r:id="rId23"/>
    <p:sldLayoutId id="2147483702" r:id="rId24"/>
    <p:sldLayoutId id="2147483703" r:id="rId25"/>
    <p:sldLayoutId id="2147483704" r:id="rId26"/>
    <p:sldLayoutId id="2147483705" r:id="rId27"/>
    <p:sldLayoutId id="2147483706" r:id="rId28"/>
    <p:sldLayoutId id="2147483707" r:id="rId29"/>
    <p:sldLayoutId id="2147483708" r:id="rId30"/>
    <p:sldLayoutId id="2147483709" r:id="rId3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open.blogs.nytimes.com/2015/08/11/building-the-next-new-york-times-recommendation-engine/?_r=0"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hyperlink" Target="http://developers.lyst.com/2014/11/11/word-embeddings-for-fashion/" TargetMode="External"/><Relationship Id="rId4" Type="http://schemas.openxmlformats.org/officeDocument/2006/relationships/image" Target="../media/image29.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4.xml"/><Relationship Id="rId3" Type="http://schemas.openxmlformats.org/officeDocument/2006/relationships/image" Target="../media/image3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radimrehurek.com/gensim/index.html"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3" Type="http://schemas.openxmlformats.org/officeDocument/2006/relationships/hyperlink" Target="https://code.google.com/p/word2vec/" TargetMode="External"/><Relationship Id="rId4" Type="http://schemas.openxmlformats.org/officeDocument/2006/relationships/hyperlink" Target="http://nlp.stanford.edu/projects/glove/" TargetMode="External"/><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4.xml"/><Relationship Id="rId3" Type="http://schemas.openxmlformats.org/officeDocument/2006/relationships/image" Target="../media/image3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3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REVIEW OF NLP</a:t>
            </a:r>
            <a:endParaRPr lang="en-US" sz="80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944914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DIMENSION REDUCTION</a:t>
            </a:r>
            <a:endParaRPr lang="en-US" sz="9600" b="1" dirty="0">
              <a:solidFill>
                <a:srgbClr val="FFFFFF"/>
              </a:solidFill>
              <a:latin typeface="Arial" charset="0"/>
              <a:ea typeface="Arial" charset="0"/>
              <a:cs typeface="Arial" charset="0"/>
              <a:sym typeface="Oswald"/>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WHAT IS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3263153"/>
          </a:xfrm>
          <a:prstGeom prst="rect">
            <a:avLst/>
          </a:prstGeom>
          <a:noFill/>
          <a:ln>
            <a:noFill/>
          </a:ln>
        </p:spPr>
        <p:txBody>
          <a:bodyPr lIns="0" tIns="0" rIns="0" bIns="0" anchor="t" anchorCtr="0">
            <a:noAutofit/>
          </a:bodyPr>
          <a:lstStyle/>
          <a:p>
            <a:r>
              <a:rPr lang="en-US" sz="3000" dirty="0"/>
              <a:t>A set of techniques for reducing the </a:t>
            </a:r>
            <a:r>
              <a:rPr lang="en-US" sz="3000" dirty="0" smtClean="0"/>
              <a:t>size (</a:t>
            </a:r>
            <a:r>
              <a:rPr lang="en-US" sz="3000" dirty="0"/>
              <a:t>in terms of features, </a:t>
            </a:r>
          </a:p>
          <a:p>
            <a:r>
              <a:rPr lang="en-US" sz="3000" dirty="0"/>
              <a:t>records, and/or bytes) of the </a:t>
            </a:r>
            <a:r>
              <a:rPr lang="en-US" sz="3000" dirty="0" smtClean="0"/>
              <a:t>dataset.</a:t>
            </a:r>
          </a:p>
          <a:p>
            <a:endParaRPr lang="en-US" sz="3000" dirty="0"/>
          </a:p>
          <a:p>
            <a:r>
              <a:rPr lang="en-US" sz="3200" dirty="0"/>
              <a:t>In general, the idea is to regard the dataset as a matrix and to decompose the matrix into simpler, meaningful pieces. </a:t>
            </a:r>
          </a:p>
          <a:p>
            <a:r>
              <a:rPr lang="en-US" sz="3000" dirty="0" smtClean="0"/>
              <a:t> </a:t>
            </a:r>
            <a:endParaRPr lang="en-US" sz="3000" dirty="0"/>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23649752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WHY USE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514350" indent="-514350">
              <a:buAutoNum type="arabicParenR"/>
            </a:pPr>
            <a:r>
              <a:rPr lang="en-US" sz="3200" dirty="0" smtClean="0"/>
              <a:t>Reduce computational expense </a:t>
            </a:r>
          </a:p>
          <a:p>
            <a:pPr lvl="1" indent="0">
              <a:buNone/>
            </a:pPr>
            <a:r>
              <a:rPr lang="en-US" sz="3200" dirty="0" smtClean="0"/>
              <a:t>- (increases speed of models)</a:t>
            </a:r>
          </a:p>
          <a:p>
            <a:endParaRPr lang="en-US" sz="3200" dirty="0"/>
          </a:p>
          <a:p>
            <a:r>
              <a:rPr lang="en-US" sz="3200" dirty="0" smtClean="0"/>
              <a:t>2) Reduce </a:t>
            </a:r>
            <a:r>
              <a:rPr lang="en-US" sz="3200" dirty="0"/>
              <a:t>susceptibility to overfitting </a:t>
            </a:r>
          </a:p>
          <a:p>
            <a:endParaRPr lang="en-US" sz="3200" dirty="0" smtClean="0"/>
          </a:p>
          <a:p>
            <a:r>
              <a:rPr lang="en-US" sz="3200" dirty="0" smtClean="0"/>
              <a:t>3) Reduce </a:t>
            </a:r>
            <a:r>
              <a:rPr lang="en-US" sz="3200" dirty="0"/>
              <a:t>noise in the </a:t>
            </a:r>
            <a:r>
              <a:rPr lang="en-US" sz="3200" dirty="0" smtClean="0"/>
              <a:t>dataset</a:t>
            </a:r>
            <a:endParaRPr lang="en-US" sz="3200" dirty="0"/>
          </a:p>
          <a:p>
            <a:endParaRPr lang="en-US" sz="3200" dirty="0"/>
          </a:p>
          <a:p>
            <a:r>
              <a:rPr lang="en-US" sz="3200" dirty="0" smtClean="0"/>
              <a:t>4) Enhance </a:t>
            </a:r>
            <a:r>
              <a:rPr lang="en-US" sz="3200" dirty="0"/>
              <a:t>our intuition </a:t>
            </a:r>
          </a:p>
          <a:p>
            <a:pPr marR="0" lvl="0" algn="l" rtl="0">
              <a:spcBef>
                <a:spcPts val="0"/>
              </a:spcBef>
              <a:buNone/>
            </a:pP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89460607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GOAL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R="0" lvl="0" algn="l" rtl="0">
              <a:spcBef>
                <a:spcPts val="0"/>
              </a:spcBef>
              <a:buNone/>
            </a:pPr>
            <a:r>
              <a:rPr lang="en-US" sz="3000" dirty="0" smtClean="0">
                <a:latin typeface="Arial" charset="0"/>
                <a:ea typeface="Arial" charset="0"/>
                <a:cs typeface="Arial" charset="0"/>
                <a:sym typeface="Georgia"/>
              </a:rPr>
              <a:t>+ Take lots of variables</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Reduce to just a handful!</a:t>
            </a:r>
          </a:p>
          <a:p>
            <a:pPr marR="0" lvl="0" algn="l" rtl="0">
              <a:spcBef>
                <a:spcPts val="0"/>
              </a:spcBef>
              <a:buNone/>
            </a:pPr>
            <a:endParaRPr lang="en-US" sz="3000" dirty="0">
              <a:latin typeface="Arial" charset="0"/>
              <a:ea typeface="Arial" charset="0"/>
              <a:cs typeface="Arial" charset="0"/>
              <a:sym typeface="Georgia"/>
            </a:endParaRPr>
          </a:p>
          <a:p>
            <a:pPr marR="0" lvl="0" algn="l" rtl="0">
              <a:spcBef>
                <a:spcPts val="0"/>
              </a:spcBef>
              <a:buNone/>
            </a:pPr>
            <a:r>
              <a:rPr lang="en-US" sz="3000" dirty="0" smtClean="0">
                <a:latin typeface="Arial" charset="0"/>
                <a:ea typeface="Arial" charset="0"/>
                <a:cs typeface="Arial" charset="0"/>
                <a:sym typeface="Georgia"/>
              </a:rPr>
              <a:t>+ Feature extraction!</a:t>
            </a:r>
            <a:endParaRPr sz="3000" dirty="0">
              <a:latin typeface="Arial" charset="0"/>
              <a:ea typeface="Arial" charset="0"/>
              <a:cs typeface="Arial" charset="0"/>
              <a:sym typeface="Georgia"/>
            </a:endParaRPr>
          </a:p>
        </p:txBody>
      </p:sp>
    </p:spTree>
    <p:extLst>
      <p:ext uri="{BB962C8B-B14F-4D97-AF65-F5344CB8AC3E}">
        <p14:creationId xmlns:p14="http://schemas.microsoft.com/office/powerpoint/2010/main" val="11210870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APPLICATION OF DIMENSION REDUCTION?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0" y="1757083"/>
            <a:ext cx="11734800" cy="4392705"/>
          </a:xfrm>
          <a:prstGeom prst="rect">
            <a:avLst/>
          </a:prstGeom>
          <a:noFill/>
          <a:ln>
            <a:noFill/>
          </a:ln>
        </p:spPr>
        <p:txBody>
          <a:bodyPr lIns="0" tIns="0" rIns="0" bIns="0" anchor="t" anchorCtr="0">
            <a:noAutofit/>
          </a:bodyPr>
          <a:lstStyle/>
          <a:p>
            <a:pPr marL="457200" indent="-457200">
              <a:buFontTx/>
              <a:buChar char="-"/>
            </a:pPr>
            <a:r>
              <a:rPr lang="en-US" sz="3200" dirty="0" smtClean="0"/>
              <a:t>topic </a:t>
            </a:r>
            <a:r>
              <a:rPr lang="en-US" sz="3200" dirty="0"/>
              <a:t>models (document clustering) </a:t>
            </a:r>
            <a:endParaRPr lang="en-US" sz="3200" dirty="0" smtClean="0"/>
          </a:p>
          <a:p>
            <a:pPr marL="457200" indent="-457200">
              <a:buFontTx/>
              <a:buChar char="-"/>
            </a:pPr>
            <a:r>
              <a:rPr lang="en-US" sz="3200" dirty="0" smtClean="0"/>
              <a:t>image </a:t>
            </a:r>
            <a:r>
              <a:rPr lang="en-US" sz="3200" dirty="0"/>
              <a:t>recognition/computer vision </a:t>
            </a:r>
            <a:endParaRPr lang="en-US" sz="3200" dirty="0" smtClean="0"/>
          </a:p>
          <a:p>
            <a:pPr marL="457200" indent="-457200">
              <a:buFontTx/>
              <a:buChar char="-"/>
            </a:pPr>
            <a:r>
              <a:rPr lang="en-US" sz="3200" dirty="0" smtClean="0"/>
              <a:t>bioinformatics </a:t>
            </a:r>
            <a:r>
              <a:rPr lang="en-US" sz="3200" dirty="0"/>
              <a:t>(microarray </a:t>
            </a:r>
            <a:r>
              <a:rPr lang="en-US" sz="3200" dirty="0" smtClean="0"/>
              <a:t>analysis)</a:t>
            </a:r>
          </a:p>
          <a:p>
            <a:pPr marL="457200" indent="-457200">
              <a:buFontTx/>
              <a:buChar char="-"/>
            </a:pPr>
            <a:r>
              <a:rPr lang="en-US" sz="3200" dirty="0" smtClean="0"/>
              <a:t>speech </a:t>
            </a:r>
            <a:r>
              <a:rPr lang="en-US" sz="3200" dirty="0"/>
              <a:t>recognition </a:t>
            </a:r>
            <a:endParaRPr lang="en-US" sz="3200" dirty="0" smtClean="0"/>
          </a:p>
          <a:p>
            <a:pPr marL="457200" indent="-457200">
              <a:buFontTx/>
              <a:buChar char="-"/>
            </a:pPr>
            <a:r>
              <a:rPr lang="en-US" sz="3200" dirty="0" smtClean="0"/>
              <a:t>astronomy </a:t>
            </a:r>
            <a:r>
              <a:rPr lang="en-US" sz="3200" dirty="0"/>
              <a:t>(spectral data </a:t>
            </a:r>
            <a:r>
              <a:rPr lang="en-US" sz="3200" dirty="0" smtClean="0"/>
              <a:t>analysis)</a:t>
            </a:r>
          </a:p>
          <a:p>
            <a:pPr marL="457200" indent="-457200">
              <a:buFontTx/>
              <a:buChar char="-"/>
            </a:pPr>
            <a:r>
              <a:rPr lang="en-US" sz="3200" dirty="0" smtClean="0"/>
              <a:t>recommender systems! (remember the first slide!) </a:t>
            </a:r>
            <a:endParaRPr lang="en-US" sz="3200" dirty="0">
              <a:effectLst/>
            </a:endParaRPr>
          </a:p>
        </p:txBody>
      </p:sp>
    </p:spTree>
    <p:extLst>
      <p:ext uri="{BB962C8B-B14F-4D97-AF65-F5344CB8AC3E}">
        <p14:creationId xmlns:p14="http://schemas.microsoft.com/office/powerpoint/2010/main" val="7385935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Shape 50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506" name="Shape 506"/>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smtClean="0">
                <a:solidFill>
                  <a:srgbClr val="FFFFFF"/>
                </a:solidFill>
                <a:latin typeface="Arial" charset="0"/>
                <a:ea typeface="Arial" charset="0"/>
                <a:cs typeface="Arial" charset="0"/>
                <a:sym typeface="Oswald"/>
              </a:rPr>
              <a:t>Principal Component Analysis</a:t>
            </a:r>
            <a:endParaRPr lang="en-US" sz="9600" b="1" dirty="0">
              <a:solidFill>
                <a:srgbClr val="FFFFFF"/>
              </a:solidFill>
              <a:latin typeface="Arial" charset="0"/>
              <a:ea typeface="Arial" charset="0"/>
              <a:cs typeface="Arial" charset="0"/>
              <a:sym typeface="Oswald"/>
            </a:endParaRPr>
          </a:p>
        </p:txBody>
      </p:sp>
    </p:spTree>
    <p:extLst>
      <p:ext uri="{BB962C8B-B14F-4D97-AF65-F5344CB8AC3E}">
        <p14:creationId xmlns:p14="http://schemas.microsoft.com/office/powerpoint/2010/main" val="150938706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An introduction</a:t>
            </a:r>
            <a:endParaRPr lang="en-US" sz="3200" b="1" dirty="0">
              <a:latin typeface="Arial" charset="0"/>
              <a:ea typeface="Arial" charset="0"/>
              <a:cs typeface="Arial" charset="0"/>
              <a:sym typeface="Oswald"/>
            </a:endParaRPr>
          </a:p>
        </p:txBody>
      </p:sp>
      <p:sp>
        <p:nvSpPr>
          <p:cNvPr id="512" name="Shape 512"/>
          <p:cNvSpPr txBox="1">
            <a:spLocks noGrp="1"/>
          </p:cNvSpPr>
          <p:nvPr>
            <p:ph type="body" idx="1"/>
          </p:nvPr>
        </p:nvSpPr>
        <p:spPr>
          <a:xfrm>
            <a:off x="635006" y="1703294"/>
            <a:ext cx="11734800" cy="4589930"/>
          </a:xfrm>
          <a:prstGeom prst="rect">
            <a:avLst/>
          </a:prstGeom>
          <a:noFill/>
          <a:ln>
            <a:noFill/>
          </a:ln>
        </p:spPr>
        <p:txBody>
          <a:bodyPr lIns="0" tIns="0" rIns="0" bIns="0" anchor="t" anchorCtr="0">
            <a:noAutofit/>
          </a:bodyPr>
          <a:lstStyle/>
          <a:p>
            <a:pPr marR="0" lvl="0" algn="l" rtl="0">
              <a:spcBef>
                <a:spcPts val="0"/>
              </a:spcBef>
              <a:buNone/>
            </a:pPr>
            <a:r>
              <a:rPr lang="en-US" sz="2800" dirty="0" smtClean="0">
                <a:latin typeface="Arial" charset="0"/>
                <a:ea typeface="Arial" charset="0"/>
                <a:cs typeface="Arial" charset="0"/>
                <a:sym typeface="Georgia"/>
              </a:rPr>
              <a:t>+ Imagine hundreds of X variables that are all related to each other</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You could add them all into an analysis</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But </a:t>
            </a:r>
            <a:r>
              <a:rPr lang="en-US" sz="2800" dirty="0" err="1" smtClean="0">
                <a:latin typeface="Arial" charset="0"/>
                <a:ea typeface="Arial" charset="0"/>
                <a:cs typeface="Arial" charset="0"/>
                <a:sym typeface="Georgia"/>
              </a:rPr>
              <a:t>multicolinearity</a:t>
            </a:r>
            <a:r>
              <a:rPr lang="en-US" sz="2800" dirty="0" smtClean="0">
                <a:latin typeface="Arial" charset="0"/>
                <a:ea typeface="Arial" charset="0"/>
                <a:cs typeface="Arial" charset="0"/>
                <a:sym typeface="Georgia"/>
              </a:rPr>
              <a:t>! </a:t>
            </a:r>
          </a:p>
          <a:p>
            <a:pPr marR="0" lvl="0" algn="l" rtl="0">
              <a:spcBef>
                <a:spcPts val="0"/>
              </a:spcBef>
              <a:buNone/>
            </a:pPr>
            <a:r>
              <a:rPr lang="en-US" sz="2800" dirty="0">
                <a:latin typeface="Arial" charset="0"/>
                <a:ea typeface="Arial" charset="0"/>
                <a:cs typeface="Arial" charset="0"/>
                <a:sym typeface="Georgia"/>
              </a:rPr>
              <a:t>	</a:t>
            </a:r>
            <a:r>
              <a:rPr lang="en-US" sz="2800" dirty="0" smtClean="0">
                <a:latin typeface="Arial" charset="0"/>
                <a:ea typeface="Arial" charset="0"/>
                <a:cs typeface="Arial" charset="0"/>
                <a:sym typeface="Georgia"/>
              </a:rPr>
              <a:t>- Plus it’s super slow! </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If only you could extract the ”overlap” between them!</a:t>
            </a:r>
          </a:p>
          <a:p>
            <a:pPr marR="0" lvl="0" algn="l" rtl="0">
              <a:spcBef>
                <a:spcPts val="0"/>
              </a:spcBef>
              <a:buNone/>
            </a:pPr>
            <a:endParaRPr lang="en-US" sz="2800" dirty="0">
              <a:latin typeface="Arial" charset="0"/>
              <a:ea typeface="Arial" charset="0"/>
              <a:cs typeface="Arial" charset="0"/>
              <a:sym typeface="Georgia"/>
            </a:endParaRPr>
          </a:p>
          <a:p>
            <a:pPr marR="0" lvl="0" algn="l" rtl="0">
              <a:spcBef>
                <a:spcPts val="0"/>
              </a:spcBef>
              <a:buNone/>
            </a:pPr>
            <a:r>
              <a:rPr lang="en-US" sz="2800" dirty="0" smtClean="0">
                <a:latin typeface="Arial" charset="0"/>
                <a:ea typeface="Arial" charset="0"/>
                <a:cs typeface="Arial" charset="0"/>
                <a:sym typeface="Georgia"/>
              </a:rPr>
              <a:t>+ Today you can! With PCA! </a:t>
            </a:r>
            <a:endParaRPr sz="2800" dirty="0">
              <a:latin typeface="Arial" charset="0"/>
              <a:ea typeface="Arial" charset="0"/>
              <a:cs typeface="Arial" charset="0"/>
              <a:sym typeface="Georgia"/>
            </a:endParaRPr>
          </a:p>
        </p:txBody>
      </p:sp>
    </p:spTree>
    <p:extLst>
      <p:ext uri="{BB962C8B-B14F-4D97-AF65-F5344CB8AC3E}">
        <p14:creationId xmlns:p14="http://schemas.microsoft.com/office/powerpoint/2010/main" val="1810686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endParaRPr lang="en-US" sz="3200" b="1" dirty="0">
              <a:latin typeface="Arial" charset="0"/>
              <a:ea typeface="Arial" charset="0"/>
              <a:cs typeface="Arial" charset="0"/>
              <a:sym typeface="Oswald"/>
            </a:endParaRPr>
          </a:p>
        </p:txBody>
      </p:sp>
      <p:sp>
        <p:nvSpPr>
          <p:cNvPr id="4"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VOCABULARY</a:t>
            </a:r>
            <a:endParaRPr lang="en-US" sz="3200" b="1" dirty="0">
              <a:latin typeface="Arial" charset="0"/>
              <a:ea typeface="Arial" charset="0"/>
              <a:cs typeface="Arial" charset="0"/>
              <a:sym typeface="Oswald"/>
            </a:endParaRPr>
          </a:p>
        </p:txBody>
      </p:sp>
      <p:sp>
        <p:nvSpPr>
          <p:cNvPr id="5" name="Text Placeholder 1"/>
          <p:cNvSpPr>
            <a:spLocks noGrp="1"/>
          </p:cNvSpPr>
          <p:nvPr>
            <p:ph type="body" idx="1"/>
          </p:nvPr>
        </p:nvSpPr>
        <p:spPr>
          <a:xfrm>
            <a:off x="632056" y="1810872"/>
            <a:ext cx="11734801" cy="4412128"/>
          </a:xfrm>
        </p:spPr>
        <p:txBody>
          <a:bodyPr/>
          <a:lstStyle/>
          <a:p>
            <a:pPr marL="342900" indent="-342900">
              <a:buAutoNum type="arabicParenR"/>
            </a:pPr>
            <a:r>
              <a:rPr lang="en-US" sz="3000" dirty="0" smtClean="0"/>
              <a:t> Eigenvalue</a:t>
            </a:r>
          </a:p>
          <a:p>
            <a:pPr marL="1003300" lvl="1" indent="-342900"/>
            <a:r>
              <a:rPr lang="en-US" sz="3000" dirty="0" smtClean="0"/>
              <a:t>Denotes strength of a component</a:t>
            </a:r>
          </a:p>
          <a:p>
            <a:pPr marL="1003300" lvl="1" indent="-342900"/>
            <a:endParaRPr lang="en-US" sz="3000" dirty="0"/>
          </a:p>
          <a:p>
            <a:pPr marL="342900" indent="-342900">
              <a:buAutoNum type="arabicParenR"/>
            </a:pPr>
            <a:r>
              <a:rPr lang="en-US" sz="3000" dirty="0" smtClean="0"/>
              <a:t> Eigenvector</a:t>
            </a:r>
          </a:p>
          <a:p>
            <a:pPr marL="1003300" lvl="1" indent="-342900"/>
            <a:r>
              <a:rPr lang="en-US" sz="3000" dirty="0" smtClean="0"/>
              <a:t>Denotes the direction of a component</a:t>
            </a:r>
          </a:p>
          <a:p>
            <a:pPr marL="1003300" lvl="1" indent="-342900"/>
            <a:r>
              <a:rPr lang="en-US" sz="3000" dirty="0" smtClean="0"/>
              <a:t>Always “orthogonal” to each other</a:t>
            </a:r>
          </a:p>
        </p:txBody>
      </p:sp>
    </p:spTree>
    <p:extLst>
      <p:ext uri="{BB962C8B-B14F-4D97-AF65-F5344CB8AC3E}">
        <p14:creationId xmlns:p14="http://schemas.microsoft.com/office/powerpoint/2010/main" val="175770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3835" y="1323040"/>
            <a:ext cx="7661836" cy="5746377"/>
          </a:xfrm>
          <a:prstGeom prst="rect">
            <a:avLst/>
          </a:prstGeom>
        </p:spPr>
      </p:pic>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EXTRACTING TWO COMPONENTS</a:t>
            </a:r>
            <a:endParaRPr lang="en-US" sz="3200" b="1" dirty="0">
              <a:latin typeface="Arial" charset="0"/>
              <a:ea typeface="Arial" charset="0"/>
              <a:cs typeface="Arial" charset="0"/>
              <a:sym typeface="Oswald"/>
            </a:endParaRPr>
          </a:p>
        </p:txBody>
      </p:sp>
      <p:sp>
        <p:nvSpPr>
          <p:cNvPr id="2" name="TextBox 1"/>
          <p:cNvSpPr txBox="1"/>
          <p:nvPr/>
        </p:nvSpPr>
        <p:spPr>
          <a:xfrm>
            <a:off x="10461356" y="3301139"/>
            <a:ext cx="184731" cy="307777"/>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1579855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6"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PCA: HOW MANY COMPONENTS?</a:t>
            </a:r>
            <a:endParaRPr lang="en-US" sz="3200" b="1" dirty="0">
              <a:latin typeface="Arial" charset="0"/>
              <a:ea typeface="Arial" charset="0"/>
              <a:cs typeface="Arial" charset="0"/>
              <a:sym typeface="Oswald"/>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1344" y="1332854"/>
            <a:ext cx="8347593" cy="5680129"/>
          </a:xfrm>
          <a:prstGeom prst="rect">
            <a:avLst/>
          </a:prstGeom>
        </p:spPr>
      </p:pic>
    </p:spTree>
    <p:extLst>
      <p:ext uri="{BB962C8B-B14F-4D97-AF65-F5344CB8AC3E}">
        <p14:creationId xmlns:p14="http://schemas.microsoft.com/office/powerpoint/2010/main" val="19278537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13761596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Shape 56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9" name="Shape 569"/>
          <p:cNvSpPr txBox="1">
            <a:spLocks noGrp="1"/>
          </p:cNvSpPr>
          <p:nvPr>
            <p:ph type="body" idx="1"/>
          </p:nvPr>
        </p:nvSpPr>
        <p:spPr>
          <a:xfrm>
            <a:off x="635000" y="1292775"/>
            <a:ext cx="11734800" cy="32418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to do this automatically and most follow a very similar approach.</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Identify correlated columns.</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Replace </a:t>
            </a:r>
            <a:r>
              <a:rPr lang="en-US" sz="2800" dirty="0">
                <a:latin typeface="Arial" charset="0"/>
                <a:ea typeface="Arial" charset="0"/>
                <a:cs typeface="Arial" charset="0"/>
                <a:sym typeface="Georgia"/>
              </a:rPr>
              <a:t>them with a new column that encapsulates the others.</a:t>
            </a: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a:p>
            <a:pPr marR="0" lvl="0" algn="l" rtl="0">
              <a:spcBef>
                <a:spcPts val="0"/>
              </a:spcBef>
              <a:buNone/>
            </a:pPr>
            <a:endParaRPr sz="2800" dirty="0">
              <a:latin typeface="Arial" charset="0"/>
              <a:ea typeface="Arial" charset="0"/>
              <a:cs typeface="Arial" charset="0"/>
              <a:sym typeface="Georgia"/>
            </a:endParaRPr>
          </a:p>
        </p:txBody>
      </p:sp>
      <p:graphicFrame>
        <p:nvGraphicFramePr>
          <p:cNvPr id="570" name="Shape 570"/>
          <p:cNvGraphicFramePr/>
          <p:nvPr/>
        </p:nvGraphicFramePr>
        <p:xfrm>
          <a:off x="891125" y="4688325"/>
          <a:ext cx="5015750" cy="2072520"/>
        </p:xfrm>
        <a:graphic>
          <a:graphicData uri="http://schemas.openxmlformats.org/drawingml/2006/table">
            <a:tbl>
              <a:tblPr>
                <a:noFill/>
                <a:tableStyleId>{CF12BA42-A5EF-434B-A67B-880A3FF38B11}</a:tableStyleId>
              </a:tblPr>
              <a:tblGrid>
                <a:gridCol w="1003150"/>
                <a:gridCol w="1003150"/>
                <a:gridCol w="1003150"/>
                <a:gridCol w="1003150"/>
                <a:gridCol w="1003150"/>
              </a:tblGrid>
              <a:tr h="381000">
                <a:tc>
                  <a:txBody>
                    <a:bodyPr/>
                    <a:lstStyle/>
                    <a:p>
                      <a:pPr lvl="0" algn="ctr">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Car</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Truck</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Van</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graphicFrame>
        <p:nvGraphicFramePr>
          <p:cNvPr id="571" name="Shape 571"/>
          <p:cNvGraphicFramePr/>
          <p:nvPr/>
        </p:nvGraphicFramePr>
        <p:xfrm>
          <a:off x="8384150" y="4688325"/>
          <a:ext cx="3729525" cy="2072520"/>
        </p:xfrm>
        <a:graphic>
          <a:graphicData uri="http://schemas.openxmlformats.org/drawingml/2006/table">
            <a:tbl>
              <a:tblPr>
                <a:noFill/>
                <a:tableStyleId>{CF12BA42-A5EF-434B-A67B-880A3FF38B11}</a:tableStyleId>
              </a:tblPr>
              <a:tblGrid>
                <a:gridCol w="1243175"/>
                <a:gridCol w="1243175"/>
                <a:gridCol w="1243175"/>
              </a:tblGrid>
              <a:tr h="381000">
                <a:tc>
                  <a:txBody>
                    <a:bodyPr/>
                    <a:lstStyle/>
                    <a:p>
                      <a:pPr lvl="0" algn="ctr" rtl="0">
                        <a:spcBef>
                          <a:spcPts val="0"/>
                        </a:spcBef>
                        <a:buNone/>
                      </a:pPr>
                      <a:r>
                        <a:rPr lang="en-US" sz="2200">
                          <a:latin typeface="Georgia"/>
                          <a:ea typeface="Georgia"/>
                          <a:cs typeface="Georgia"/>
                          <a:sym typeface="Georgia"/>
                        </a:rPr>
                        <a:t>Doc #</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Vehicle</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Dog</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6344</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6345</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r h="381000">
                <a:tc>
                  <a:txBody>
                    <a:bodyPr/>
                    <a:lstStyle/>
                    <a:p>
                      <a:pPr lvl="0" algn="ctr" rtl="0">
                        <a:spcBef>
                          <a:spcPts val="0"/>
                        </a:spcBef>
                        <a:buNone/>
                      </a:pPr>
                      <a:r>
                        <a:rPr lang="en-US" sz="2200">
                          <a:latin typeface="Georgia"/>
                          <a:ea typeface="Georgia"/>
                          <a:cs typeface="Georgia"/>
                          <a:sym typeface="Georgia"/>
                        </a:rPr>
                        <a:t>6346</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1</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c>
                  <a:txBody>
                    <a:bodyPr/>
                    <a:lstStyle/>
                    <a:p>
                      <a:pPr lvl="0" algn="ctr" rtl="0">
                        <a:spcBef>
                          <a:spcPts val="0"/>
                        </a:spcBef>
                        <a:buNone/>
                      </a:pPr>
                      <a:r>
                        <a:rPr lang="en-US" sz="2200">
                          <a:latin typeface="Georgia"/>
                          <a:ea typeface="Georgia"/>
                          <a:cs typeface="Georgia"/>
                          <a:sym typeface="Georgia"/>
                        </a:rPr>
                        <a:t>0</a:t>
                      </a:r>
                    </a:p>
                  </a:txBody>
                  <a:tcPr marL="91425" marR="91425" marT="91425" marB="91425">
                    <a:lnL w="19050" cap="flat" cmpd="sng">
                      <a:solidFill>
                        <a:srgbClr val="000000"/>
                      </a:solidFill>
                      <a:prstDash val="solid"/>
                      <a:round/>
                      <a:headEnd type="none" w="med" len="med"/>
                      <a:tailEnd type="none" w="med" len="med"/>
                    </a:lnL>
                    <a:lnR w="19050" cap="flat" cmpd="sng">
                      <a:solidFill>
                        <a:srgbClr val="000000"/>
                      </a:solidFill>
                      <a:prstDash val="solid"/>
                      <a:round/>
                      <a:headEnd type="none" w="med" len="med"/>
                      <a:tailEnd type="none" w="med" len="med"/>
                    </a:lnR>
                    <a:lnT w="19050" cap="flat" cmpd="sng">
                      <a:solidFill>
                        <a:srgbClr val="000000"/>
                      </a:solidFill>
                      <a:prstDash val="solid"/>
                      <a:round/>
                      <a:headEnd type="none" w="med" len="med"/>
                      <a:tailEnd type="none" w="med" len="med"/>
                    </a:lnT>
                    <a:lnB w="19050" cap="flat" cmpd="sng">
                      <a:solidFill>
                        <a:srgbClr val="000000"/>
                      </a:solidFill>
                      <a:prstDash val="solid"/>
                      <a:round/>
                      <a:headEnd type="none" w="med" len="med"/>
                      <a:tailEnd type="none" w="med" len="med"/>
                    </a:lnB>
                  </a:tcPr>
                </a:tc>
              </a:tr>
            </a:tbl>
          </a:graphicData>
        </a:graphic>
      </p:graphicFrame>
      <p:cxnSp>
        <p:nvCxnSpPr>
          <p:cNvPr id="572" name="Shape 572"/>
          <p:cNvCxnSpPr/>
          <p:nvPr/>
        </p:nvCxnSpPr>
        <p:spPr>
          <a:xfrm>
            <a:off x="5902125" y="5731625"/>
            <a:ext cx="2494199" cy="8100"/>
          </a:xfrm>
          <a:prstGeom prst="straightConnector1">
            <a:avLst/>
          </a:prstGeom>
          <a:noFill/>
          <a:ln w="38100" cap="flat" cmpd="sng">
            <a:solidFill>
              <a:srgbClr val="000000"/>
            </a:solidFill>
            <a:prstDash val="solid"/>
            <a:round/>
            <a:headEnd type="none" w="lg" len="lg"/>
            <a:tailEnd type="triangle" w="lg" len="lg"/>
          </a:ln>
        </p:spPr>
      </p:cxnSp>
    </p:spTree>
    <p:extLst>
      <p:ext uri="{BB962C8B-B14F-4D97-AF65-F5344CB8AC3E}">
        <p14:creationId xmlns:p14="http://schemas.microsoft.com/office/powerpoint/2010/main" val="21410550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extLst>
      <p:ext uri="{BB962C8B-B14F-4D97-AF65-F5344CB8AC3E}">
        <p14:creationId xmlns:p14="http://schemas.microsoft.com/office/powerpoint/2010/main" val="1313579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2" name="Shape 51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variable models</a:t>
            </a:r>
            <a:r>
              <a:rPr lang="en-US" sz="2800" dirty="0">
                <a:latin typeface="Arial" charset="0"/>
                <a:ea typeface="Arial" charset="0"/>
                <a:cs typeface="Arial" charset="0"/>
                <a:sym typeface="Georgia"/>
              </a:rPr>
              <a:t> are models in which we assume the data we are observing has some </a:t>
            </a:r>
            <a:r>
              <a:rPr lang="en-US" sz="2800" b="1" dirty="0">
                <a:latin typeface="Arial" charset="0"/>
                <a:ea typeface="Arial" charset="0"/>
                <a:cs typeface="Arial" charset="0"/>
                <a:sym typeface="Georgia"/>
              </a:rPr>
              <a:t>hidden, underlying structure</a:t>
            </a:r>
            <a:r>
              <a:rPr lang="en-US" sz="2800" dirty="0">
                <a:latin typeface="Arial" charset="0"/>
                <a:ea typeface="Arial" charset="0"/>
                <a:cs typeface="Arial" charset="0"/>
                <a:sym typeface="Georgia"/>
              </a:rPr>
              <a:t> that we can’t see, and which we’d like to 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These hidden, underlying structures are 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(i.e. hidden) variables we want our model to understand.</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Text processing is a common application of latent variables.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Shape 51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18" name="Shape 51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language (in the classical sense) is defined by a set of pre-structured grammar rules and vocab, we often break those rules and create new words (e.g. selfie).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attempting to train our model on the rules of proper grammar, we’ll ignore grammar and seek to uncover alternate hidden structures.</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Shape 52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sp>
        <p:nvSpPr>
          <p:cNvPr id="524" name="Shape 52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Latent variable techniques are often used for recommending news articles or mining large troves of data to find commonalities.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Topic modeling, a method we’ll cover today, is used in </a:t>
            </a:r>
            <a:r>
              <a:rPr lang="en-US" sz="2800" u="sng" dirty="0">
                <a:solidFill>
                  <a:schemeClr val="hlink"/>
                </a:solidFill>
                <a:latin typeface="Arial" charset="0"/>
                <a:ea typeface="Arial" charset="0"/>
                <a:cs typeface="Arial" charset="0"/>
                <a:sym typeface="Georgia"/>
                <a:hlinkClick r:id="rId3"/>
              </a:rPr>
              <a:t>the NY times recommendation engine</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lvl="0" indent="-256540" rtl="0">
              <a:spcBef>
                <a:spcPts val="0"/>
              </a:spcBef>
              <a:buSzPct val="100000"/>
              <a:buFont typeface="Georgia"/>
              <a:buChar char="‣"/>
            </a:pPr>
            <a:r>
              <a:rPr lang="en-US" sz="2800" dirty="0">
                <a:solidFill>
                  <a:schemeClr val="dk1"/>
                </a:solidFill>
                <a:latin typeface="Arial" charset="0"/>
                <a:ea typeface="Arial" charset="0"/>
                <a:cs typeface="Arial" charset="0"/>
                <a:sym typeface="Georgia"/>
              </a:rPr>
              <a:t>The New York Times attempts to map their articles to a latent space of topics using the content of the article.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8"/>
        <p:cNvGrpSpPr/>
        <p:nvPr/>
      </p:nvGrpSpPr>
      <p:grpSpPr>
        <a:xfrm>
          <a:off x="0" y="0"/>
          <a:ext cx="0" cy="0"/>
          <a:chOff x="0" y="0"/>
          <a:chExt cx="0" cy="0"/>
        </a:xfrm>
      </p:grpSpPr>
      <p:sp>
        <p:nvSpPr>
          <p:cNvPr id="529" name="Shape 52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pic>
        <p:nvPicPr>
          <p:cNvPr id="531" name="Shape 531"/>
          <p:cNvPicPr preferRelativeResize="0"/>
          <p:nvPr/>
        </p:nvPicPr>
        <p:blipFill>
          <a:blip r:embed="rId3">
            <a:alphaModFix/>
          </a:blip>
          <a:stretch>
            <a:fillRect/>
          </a:stretch>
        </p:blipFill>
        <p:spPr>
          <a:xfrm>
            <a:off x="2363937" y="1505475"/>
            <a:ext cx="8276925" cy="5663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Shape 53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LATENT VARIABLE MODELS</a:t>
            </a:r>
          </a:p>
        </p:txBody>
      </p:sp>
      <p:sp>
        <p:nvSpPr>
          <p:cNvPr id="537" name="Shape 537"/>
          <p:cNvSpPr txBox="1">
            <a:spLocks noGrp="1"/>
          </p:cNvSpPr>
          <p:nvPr>
            <p:ph type="body" idx="1"/>
          </p:nvPr>
        </p:nvSpPr>
        <p:spPr>
          <a:xfrm>
            <a:off x="635003" y="1292775"/>
            <a:ext cx="5775299" cy="5837100"/>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u="sng" dirty="0">
                <a:solidFill>
                  <a:schemeClr val="hlink"/>
                </a:solidFill>
                <a:latin typeface="Arial" charset="0"/>
                <a:ea typeface="Arial" charset="0"/>
                <a:cs typeface="Arial" charset="0"/>
                <a:sym typeface="Georgia"/>
                <a:hlinkClick r:id="rId3"/>
              </a:rPr>
              <a:t>Lyst</a:t>
            </a:r>
            <a:r>
              <a:rPr lang="en-US" sz="2800" dirty="0">
                <a:latin typeface="Arial" charset="0"/>
                <a:ea typeface="Arial" charset="0"/>
                <a:cs typeface="Arial" charset="0"/>
                <a:sym typeface="Georgia"/>
              </a:rPr>
              <a:t>, an online fashion retailer, uses latent representations of clothing descriptions to find similar clothing.</a:t>
            </a:r>
          </a:p>
        </p:txBody>
      </p:sp>
      <p:pic>
        <p:nvPicPr>
          <p:cNvPr id="538" name="Shape 538"/>
          <p:cNvPicPr preferRelativeResize="0"/>
          <p:nvPr/>
        </p:nvPicPr>
        <p:blipFill>
          <a:blip r:embed="rId4">
            <a:alphaModFix/>
          </a:blip>
          <a:stretch>
            <a:fillRect/>
          </a:stretch>
        </p:blipFill>
        <p:spPr>
          <a:xfrm>
            <a:off x="5803900" y="1344875"/>
            <a:ext cx="6477874" cy="57238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Shape 54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44" name="Shape 54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Our previous ‘representation’ of a set of text documents (articles) for classification was a matrix with one row per document and one column per word (or n-gram).</a:t>
            </a:r>
          </a:p>
        </p:txBody>
      </p:sp>
      <p:pic>
        <p:nvPicPr>
          <p:cNvPr id="545" name="Shape 545"/>
          <p:cNvPicPr preferRelativeResize="0"/>
          <p:nvPr/>
        </p:nvPicPr>
        <p:blipFill>
          <a:blip r:embed="rId3">
            <a:alphaModFix/>
          </a:blip>
          <a:stretch>
            <a:fillRect/>
          </a:stretch>
        </p:blipFill>
        <p:spPr>
          <a:xfrm>
            <a:off x="2505762" y="3115100"/>
            <a:ext cx="7993263" cy="381000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9"/>
        <p:cNvGrpSpPr/>
        <p:nvPr/>
      </p:nvGrpSpPr>
      <p:grpSpPr>
        <a:xfrm>
          <a:off x="0" y="0"/>
          <a:ext cx="0" cy="0"/>
          <a:chOff x="0" y="0"/>
          <a:chExt cx="0" cy="0"/>
        </a:xfrm>
      </p:grpSpPr>
      <p:sp>
        <p:nvSpPr>
          <p:cNvPr id="550" name="Shape 55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1" name="Shape 5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While this sums up most of the information, it does drop a few things, mostly structure and order.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Additionally, many of the columns may be correlated.</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Shape 55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57" name="Shape 55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example, an article that contains the word ‘IPO’ is likely to contain the word ‘stock’ or ‘NASDAQ’.</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Therefore, those columns are repetitive and likely to represent the same concept or idea.</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classification, we may only care that there are finance-related words.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Natural language processing (NLP) is the task of pulling meaning and information from text</a:t>
            </a:r>
            <a:r>
              <a:rPr lang="en-US" sz="2800" dirty="0" smtClean="0">
                <a:latin typeface="Arial" charset="0"/>
                <a:ea typeface="Arial" charset="0"/>
                <a:cs typeface="Arial" charset="0"/>
                <a:sym typeface="Georgia"/>
              </a:rPr>
              <a:t>.</a:t>
            </a:r>
          </a:p>
          <a:p>
            <a:pPr marL="203200" marR="0" lvl="0" indent="-256540" algn="l" rtl="0">
              <a:spcBef>
                <a:spcPts val="0"/>
              </a:spcBef>
              <a:buSzPct val="100000"/>
              <a:buFont typeface="Georgia"/>
              <a:buChar char="‣"/>
            </a:pPr>
            <a:endParaRPr lang="en-US"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Steps:</a:t>
            </a:r>
          </a:p>
          <a:p>
            <a:pPr marL="1121410" lvl="1" indent="-514350">
              <a:buSzPct val="100000"/>
              <a:buFont typeface="+mj-lt"/>
              <a:buAutoNum type="arabicPeriod"/>
            </a:pPr>
            <a:r>
              <a:rPr lang="en-US" sz="2800" dirty="0" smtClean="0">
                <a:latin typeface="Arial" charset="0"/>
                <a:ea typeface="Arial" charset="0"/>
                <a:cs typeface="Arial" charset="0"/>
                <a:sym typeface="Georgia"/>
              </a:rPr>
              <a:t>RAW TEXT </a:t>
            </a:r>
          </a:p>
          <a:p>
            <a:pPr marL="1121410" lvl="1" indent="-514350">
              <a:buSzPct val="100000"/>
              <a:buFont typeface="+mj-lt"/>
              <a:buAutoNum type="arabicPeriod"/>
            </a:pPr>
            <a:r>
              <a:rPr lang="en-US" sz="2800" dirty="0" smtClean="0">
                <a:latin typeface="Arial" charset="0"/>
                <a:ea typeface="Arial" charset="0"/>
                <a:cs typeface="Arial" charset="0"/>
                <a:sym typeface="Georgia"/>
              </a:rPr>
              <a:t>Tokenization,</a:t>
            </a:r>
          </a:p>
          <a:p>
            <a:pPr marL="1121410" lvl="1" indent="-514350">
              <a:buSzPct val="100000"/>
              <a:buFont typeface="+mj-lt"/>
              <a:buAutoNum type="arabicPeriod"/>
            </a:pPr>
            <a:r>
              <a:rPr lang="en-US" sz="2800" dirty="0">
                <a:latin typeface="Arial" charset="0"/>
                <a:ea typeface="Arial" charset="0"/>
                <a:cs typeface="Arial" charset="0"/>
                <a:sym typeface="Georgia"/>
              </a:rPr>
              <a:t>S</a:t>
            </a:r>
            <a:r>
              <a:rPr lang="en-US" sz="2800" dirty="0" smtClean="0">
                <a:latin typeface="Arial" charset="0"/>
                <a:ea typeface="Arial" charset="0"/>
                <a:cs typeface="Arial" charset="0"/>
                <a:sym typeface="Georgia"/>
              </a:rPr>
              <a:t>temming / lemmatization</a:t>
            </a:r>
          </a:p>
          <a:p>
            <a:pPr marL="1121410" lvl="1" indent="-514350">
              <a:buSzPct val="100000"/>
              <a:buFont typeface="+mj-lt"/>
              <a:buAutoNum type="arabicPeriod"/>
            </a:pPr>
            <a:r>
              <a:rPr lang="en-US" sz="2800" dirty="0" smtClean="0">
                <a:latin typeface="Arial" charset="0"/>
                <a:ea typeface="Arial" charset="0"/>
                <a:cs typeface="Arial" charset="0"/>
                <a:sym typeface="Georgia"/>
              </a:rPr>
              <a:t>Vectorization</a:t>
            </a:r>
            <a:endParaRPr lang="en-US" sz="2800" dirty="0">
              <a:latin typeface="Arial" charset="0"/>
              <a:ea typeface="Arial" charset="0"/>
              <a:cs typeface="Arial" charset="0"/>
              <a:sym typeface="Georgia"/>
            </a:endParaRPr>
          </a:p>
          <a:p>
            <a:pPr marL="1121410" lvl="1" indent="-514350">
              <a:buSzPct val="100000"/>
              <a:buFont typeface="+mj-lt"/>
              <a:buAutoNum type="arabicPeriod"/>
            </a:pPr>
            <a:r>
              <a:rPr lang="en-US" sz="2800" b="1" i="1" dirty="0" smtClean="0">
                <a:latin typeface="Arial" charset="0"/>
                <a:ea typeface="Arial" charset="0"/>
                <a:cs typeface="Arial" charset="0"/>
                <a:sym typeface="Georgia"/>
              </a:rPr>
              <a:t>A NEW STEP EMERGES FROM THE SHADOWS</a:t>
            </a:r>
            <a:endParaRPr lang="en-US" sz="2800" b="1" i="1" dirty="0">
              <a:latin typeface="Arial" charset="0"/>
              <a:ea typeface="Arial" charset="0"/>
              <a:cs typeface="Arial" charset="0"/>
              <a:sym typeface="Georgia"/>
            </a:endParaRPr>
          </a:p>
          <a:p>
            <a:pPr marL="1121410" lvl="1" indent="-514350">
              <a:buSzPct val="100000"/>
              <a:buFont typeface="+mj-lt"/>
              <a:buAutoNum type="arabicPeriod"/>
            </a:pPr>
            <a:r>
              <a:rPr lang="en-US" sz="2800" dirty="0" smtClean="0">
                <a:latin typeface="Arial" charset="0"/>
                <a:ea typeface="Arial" charset="0"/>
                <a:cs typeface="Arial" charset="0"/>
                <a:sym typeface="Georgia"/>
              </a:rPr>
              <a:t>Then we run a model of our choosing</a:t>
            </a:r>
          </a:p>
          <a:p>
            <a:pPr marL="203200" marR="0" lvl="0" indent="-256540" algn="l" rtl="0">
              <a:spcBef>
                <a:spcPts val="0"/>
              </a:spcBef>
              <a:buSzPct val="100000"/>
              <a:buFont typeface="Georgia"/>
              <a:buChar char="‣"/>
            </a:pPr>
            <a:endParaRPr lang="en-US" sz="2800" dirty="0" smtClean="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smtClean="0">
                <a:latin typeface="Arial" charset="0"/>
                <a:ea typeface="Arial" charset="0"/>
                <a:cs typeface="Arial" charset="0"/>
                <a:sym typeface="Georgia"/>
              </a:rPr>
              <a:t>In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 we </a:t>
            </a:r>
            <a:r>
              <a:rPr lang="en-US" sz="2800" dirty="0" smtClean="0">
                <a:latin typeface="Arial" charset="0"/>
                <a:ea typeface="Arial" charset="0"/>
                <a:cs typeface="Arial" charset="0"/>
                <a:sym typeface="Georgia"/>
              </a:rPr>
              <a:t>learned about:</a:t>
            </a:r>
          </a:p>
          <a:p>
            <a:pPr marL="863600" lvl="1" indent="-256540">
              <a:buSzPct val="100000"/>
              <a:buFont typeface="Georgia"/>
              <a:buChar char="‣"/>
            </a:pPr>
            <a:r>
              <a:rPr lang="en-US" sz="2800" dirty="0" err="1" smtClean="0">
                <a:latin typeface="Arial" charset="0"/>
                <a:ea typeface="Arial" charset="0"/>
                <a:cs typeface="Arial" charset="0"/>
                <a:sym typeface="Consolas"/>
              </a:rPr>
              <a:t>CountVectorizer</a:t>
            </a:r>
            <a:r>
              <a:rPr lang="en-US" sz="2800" dirty="0" smtClean="0">
                <a:latin typeface="Arial" charset="0"/>
                <a:ea typeface="Arial" charset="0"/>
                <a:cs typeface="Arial" charset="0"/>
                <a:sym typeface="Georgia"/>
              </a:rPr>
              <a:t> </a:t>
            </a:r>
            <a:r>
              <a:rPr lang="en-US" sz="2800" dirty="0">
                <a:latin typeface="Arial" charset="0"/>
                <a:ea typeface="Arial" charset="0"/>
                <a:cs typeface="Arial" charset="0"/>
                <a:sym typeface="Georgia"/>
              </a:rPr>
              <a:t>and </a:t>
            </a:r>
            <a:r>
              <a:rPr lang="en-US" sz="2800" dirty="0" err="1" smtClean="0">
                <a:latin typeface="Arial" charset="0"/>
                <a:ea typeface="Arial" charset="0"/>
                <a:cs typeface="Arial" charset="0"/>
                <a:sym typeface="Consolas"/>
              </a:rPr>
              <a:t>TfIdfVectorizer</a:t>
            </a:r>
            <a:endParaRPr lang="en-US" sz="2800" dirty="0">
              <a:latin typeface="Arial" charset="0"/>
              <a:ea typeface="Arial" charset="0"/>
              <a:cs typeface="Arial" charset="0"/>
              <a:sym typeface="Georgia"/>
            </a:endParaRPr>
          </a:p>
          <a:p>
            <a:pPr marR="0" lvl="0" algn="l" rtl="0">
              <a:spcBef>
                <a:spcPts val="100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LET’S REVIEW</a:t>
            </a:r>
          </a:p>
        </p:txBody>
      </p:sp>
    </p:spTree>
    <p:extLst>
      <p:ext uri="{BB962C8B-B14F-4D97-AF65-F5344CB8AC3E}">
        <p14:creationId xmlns:p14="http://schemas.microsoft.com/office/powerpoint/2010/main" val="20739089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DIMENSIONALITY REDUCTION IN TEXT REPRESENTATION</a:t>
            </a:r>
          </a:p>
        </p:txBody>
      </p:sp>
      <p:sp>
        <p:nvSpPr>
          <p:cNvPr id="563" name="Shape 56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way to deal with this is through regularization - L1/Lasso regularization tends to remove repetitive features by bringing their learned coefficients to 0.</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Another is to perform </a:t>
            </a:r>
            <a:r>
              <a:rPr lang="en-US" sz="2800" i="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,where we first identify the correlated columns and the replace them with a column that represents the concept they have in common.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For instance, we could replace ‘IPO’, ‘stocks’, and ‘NASDAQ’ with a single column - ‘</a:t>
            </a:r>
            <a:r>
              <a:rPr lang="en-US" sz="2800" dirty="0" err="1">
                <a:latin typeface="Arial" charset="0"/>
                <a:ea typeface="Arial" charset="0"/>
                <a:cs typeface="Arial" charset="0"/>
                <a:sym typeface="Georgia"/>
              </a:rPr>
              <a:t>HasFinancialWords</a:t>
            </a:r>
            <a:r>
              <a:rPr lang="en-US" sz="2800" dirty="0">
                <a:latin typeface="Arial" charset="0"/>
                <a:ea typeface="Arial" charset="0"/>
                <a:cs typeface="Arial" charset="0"/>
                <a:sym typeface="Georgia"/>
              </a:rPr>
              <a:t>’ column.</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Shape 57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78" name="Shape 578"/>
          <p:cNvSpPr txBox="1">
            <a:spLocks noGrp="1"/>
          </p:cNvSpPr>
          <p:nvPr>
            <p:ph type="body" idx="1"/>
          </p:nvPr>
        </p:nvSpPr>
        <p:spPr>
          <a:xfrm>
            <a:off x="635000" y="1788721"/>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techniques vary in how they define correlation and how much of the relationship between the original and new columns you need to save.</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Dimensionality techniques can vary between </a:t>
            </a:r>
            <a:r>
              <a:rPr lang="en-US" sz="2800" i="1" dirty="0">
                <a:latin typeface="Arial" charset="0"/>
                <a:ea typeface="Arial" charset="0"/>
                <a:cs typeface="Arial" charset="0"/>
                <a:sym typeface="Georgia"/>
              </a:rPr>
              <a:t>linear</a:t>
            </a:r>
            <a:r>
              <a:rPr lang="en-US" sz="2800" dirty="0">
                <a:latin typeface="Arial" charset="0"/>
                <a:ea typeface="Arial" charset="0"/>
                <a:cs typeface="Arial" charset="0"/>
                <a:sym typeface="Georgia"/>
              </a:rPr>
              <a:t> and </a:t>
            </a:r>
            <a:r>
              <a:rPr lang="en-US" sz="2800" i="1" dirty="0">
                <a:latin typeface="Arial" charset="0"/>
                <a:ea typeface="Arial" charset="0"/>
                <a:cs typeface="Arial" charset="0"/>
                <a:sym typeface="Georgia"/>
              </a:rPr>
              <a:t>non-linear</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84" name="Shape 584"/>
          <p:cNvSpPr txBox="1">
            <a:spLocks noGrp="1"/>
          </p:cNvSpPr>
          <p:nvPr>
            <p:ph type="body" idx="1"/>
          </p:nvPr>
        </p:nvSpPr>
        <p:spPr>
          <a:xfrm>
            <a:off x="635000" y="2129683"/>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There are many techniques build into </a:t>
            </a:r>
            <a:r>
              <a:rPr lang="en-US" sz="2800" dirty="0" err="1">
                <a:latin typeface="Arial" charset="0"/>
                <a:ea typeface="Arial" charset="0"/>
                <a:cs typeface="Arial" charset="0"/>
                <a:sym typeface="Georgia"/>
              </a:rPr>
              <a:t>scikit</a:t>
            </a:r>
            <a:r>
              <a:rPr lang="en-US" sz="2800" dirty="0">
                <a:latin typeface="Arial" charset="0"/>
                <a:ea typeface="Arial" charset="0"/>
                <a:cs typeface="Arial" charset="0"/>
                <a:sym typeface="Georgia"/>
              </a:rPr>
              <a:t>-learn.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One of the most common is </a:t>
            </a:r>
            <a:r>
              <a:rPr lang="en-US" sz="2800" b="1" dirty="0">
                <a:latin typeface="Arial" charset="0"/>
                <a:ea typeface="Arial" charset="0"/>
                <a:cs typeface="Arial" charset="0"/>
                <a:sym typeface="Georgia"/>
              </a:rPr>
              <a:t>Principal Component Analysis</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PCA</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when applied to text data, is sometimes known as </a:t>
            </a:r>
            <a:r>
              <a:rPr lang="en-US" sz="2800" b="1" dirty="0">
                <a:latin typeface="Arial" charset="0"/>
                <a:ea typeface="Arial" charset="0"/>
                <a:cs typeface="Arial" charset="0"/>
                <a:sym typeface="Georgia"/>
              </a:rPr>
              <a:t>Latent Semantic Indexing</a:t>
            </a:r>
            <a:r>
              <a:rPr lang="en-US" sz="2800" dirty="0">
                <a:latin typeface="Arial" charset="0"/>
                <a:ea typeface="Arial" charset="0"/>
                <a:cs typeface="Arial" charset="0"/>
                <a:sym typeface="Georgia"/>
              </a:rPr>
              <a:t> (</a:t>
            </a:r>
            <a:r>
              <a:rPr lang="en-US" sz="2800" b="1" dirty="0">
                <a:latin typeface="Arial" charset="0"/>
                <a:ea typeface="Arial" charset="0"/>
                <a:cs typeface="Arial" charset="0"/>
                <a:sym typeface="Georgia"/>
              </a:rPr>
              <a:t>LSI</a:t>
            </a:r>
            <a:r>
              <a:rPr lang="en-US" sz="2800" dirty="0">
                <a:latin typeface="Arial" charset="0"/>
                <a:ea typeface="Arial" charset="0"/>
                <a:cs typeface="Arial" charset="0"/>
                <a:sym typeface="Georgia"/>
              </a:rPr>
              <a:t>).</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DIMENSIONALITY REDUCTION IN TEXT REPRESENTATION</a:t>
            </a:r>
          </a:p>
        </p:txBody>
      </p:sp>
      <p:sp>
        <p:nvSpPr>
          <p:cNvPr id="590" name="Shape 59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PCA helps reduce the feature space into fewer dimensions.</a:t>
            </a:r>
          </a:p>
        </p:txBody>
      </p:sp>
      <p:pic>
        <p:nvPicPr>
          <p:cNvPr id="591" name="Shape 591"/>
          <p:cNvPicPr preferRelativeResize="0"/>
          <p:nvPr/>
        </p:nvPicPr>
        <p:blipFill>
          <a:blip r:embed="rId3">
            <a:alphaModFix/>
          </a:blip>
          <a:stretch>
            <a:fillRect/>
          </a:stretch>
        </p:blipFill>
        <p:spPr>
          <a:xfrm>
            <a:off x="765937" y="2314471"/>
            <a:ext cx="11472925" cy="4550878"/>
          </a:xfrm>
          <a:prstGeom prst="rect">
            <a:avLst/>
          </a:prstGeom>
          <a:noFill/>
          <a:ln>
            <a:noFill/>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Shape 59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MIXTURE MODELS AND LANGUAGE PROCESSING</a:t>
            </a:r>
          </a:p>
        </p:txBody>
      </p:sp>
      <p:sp>
        <p:nvSpPr>
          <p:cNvPr id="597" name="Shape 59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Mixture models (specifically </a:t>
            </a:r>
            <a:r>
              <a:rPr lang="en-US" sz="2800" b="1" dirty="0">
                <a:latin typeface="Arial" charset="0"/>
                <a:ea typeface="Arial" charset="0"/>
                <a:cs typeface="Arial" charset="0"/>
                <a:sym typeface="Georgia"/>
              </a:rPr>
              <a:t>LDA</a:t>
            </a:r>
            <a:r>
              <a:rPr lang="en-US" sz="2800" dirty="0">
                <a:latin typeface="Arial" charset="0"/>
                <a:ea typeface="Arial" charset="0"/>
                <a:cs typeface="Arial" charset="0"/>
                <a:sym typeface="Georgia"/>
              </a:rPr>
              <a:t> or </a:t>
            </a:r>
            <a:r>
              <a:rPr lang="en-US" sz="2800" b="1" dirty="0">
                <a:latin typeface="Arial" charset="0"/>
                <a:ea typeface="Arial" charset="0"/>
                <a:cs typeface="Arial" charset="0"/>
                <a:sym typeface="Georgia"/>
              </a:rPr>
              <a:t>Latent </a:t>
            </a:r>
            <a:r>
              <a:rPr lang="en-US" sz="2800" b="1" dirty="0" err="1">
                <a:latin typeface="Arial" charset="0"/>
                <a:ea typeface="Arial" charset="0"/>
                <a:cs typeface="Arial" charset="0"/>
                <a:sym typeface="Georgia"/>
              </a:rPr>
              <a:t>Dirichlet</a:t>
            </a:r>
            <a:r>
              <a:rPr lang="en-US" sz="2800" b="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take this concept further and generate more structure around the documents.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Instead of just replacing correlated columns, we create clusters of common words and generate probability distributions to explicitly state how related words are.</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Shape 6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3" name="Shape 60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To understand this better, let’s imagine a new way to generate text:</a:t>
            </a:r>
          </a:p>
          <a:p>
            <a:pPr marR="0" lvl="0" algn="l" rtl="0">
              <a:spcBef>
                <a:spcPts val="0"/>
              </a:spcBef>
              <a:buNone/>
            </a:pPr>
            <a:endParaRPr sz="2800" dirty="0">
              <a:latin typeface="Arial" charset="0"/>
              <a:ea typeface="Arial" charset="0"/>
              <a:cs typeface="Arial" charset="0"/>
              <a:sym typeface="Georgia"/>
            </a:endParaRPr>
          </a:p>
          <a:p>
            <a:pPr marR="0" lvl="1" algn="l" rtl="0">
              <a:lnSpc>
                <a:spcPct val="150000"/>
              </a:lnSpc>
              <a:spcBef>
                <a:spcPts val="0"/>
              </a:spcBef>
              <a:buSzPct val="100000"/>
              <a:buFont typeface="Georgia"/>
              <a:buAutoNum type="alphaLcPeriod"/>
            </a:pPr>
            <a:r>
              <a:rPr lang="en-US" sz="2800" dirty="0">
                <a:latin typeface="Arial" charset="0"/>
                <a:ea typeface="Arial" charset="0"/>
                <a:cs typeface="Arial" charset="0"/>
                <a:sym typeface="Georgia"/>
              </a:rPr>
              <a:t>Start writing a document</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topic (sports, news, science).</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Choose a random word from that topic.</a:t>
            </a:r>
          </a:p>
          <a:p>
            <a:pPr marR="0" lvl="2" algn="l" rtl="0">
              <a:lnSpc>
                <a:spcPct val="150000"/>
              </a:lnSpc>
              <a:spcBef>
                <a:spcPts val="0"/>
              </a:spcBef>
              <a:buSzPct val="100000"/>
              <a:buFont typeface="Georgia"/>
              <a:buAutoNum type="romanLcPeriod"/>
            </a:pPr>
            <a:r>
              <a:rPr lang="en-US" sz="2800" dirty="0">
                <a:latin typeface="Arial" charset="0"/>
                <a:ea typeface="Arial" charset="0"/>
                <a:cs typeface="Arial" charset="0"/>
                <a:sym typeface="Georgia"/>
              </a:rPr>
              <a:t>Repeat.</a:t>
            </a:r>
          </a:p>
          <a:p>
            <a:pPr marR="0" lvl="1" algn="l" rtl="0">
              <a:lnSpc>
                <a:spcPct val="100000"/>
              </a:lnSpc>
              <a:spcBef>
                <a:spcPts val="0"/>
              </a:spcBef>
              <a:buSzPct val="100000"/>
              <a:buFont typeface="Georgia"/>
              <a:buAutoNum type="alphaLcPeriod"/>
            </a:pPr>
            <a:r>
              <a:rPr lang="en-US" sz="2800" dirty="0">
                <a:latin typeface="Arial" charset="0"/>
                <a:ea typeface="Arial" charset="0"/>
                <a:cs typeface="Arial" charset="0"/>
                <a:sym typeface="Georgia"/>
              </a:rPr>
              <a:t>Repeat for the next document.</a:t>
            </a:r>
          </a:p>
          <a:p>
            <a:pPr marR="0" lvl="0" algn="l" rtl="0">
              <a:spcBef>
                <a:spcPts val="0"/>
              </a:spcBef>
              <a:buNone/>
            </a:pPr>
            <a:endParaRPr sz="2800" dirty="0">
              <a:latin typeface="Arial" charset="0"/>
              <a:ea typeface="Arial" charset="0"/>
              <a:cs typeface="Arial" charset="0"/>
              <a:sym typeface="Georgia"/>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Shape 60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
        <p:nvSpPr>
          <p:cNvPr id="609" name="Shape 60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of text is assuming that each document is some </a:t>
            </a:r>
            <a:r>
              <a:rPr lang="en-US" sz="2800" i="1" dirty="0">
                <a:latin typeface="Arial" charset="0"/>
                <a:ea typeface="Arial" charset="0"/>
                <a:cs typeface="Arial" charset="0"/>
                <a:sym typeface="Georgia"/>
              </a:rPr>
              <a:t>mixture</a:t>
            </a:r>
            <a:r>
              <a:rPr lang="en-US" sz="2800" dirty="0">
                <a:latin typeface="Arial" charset="0"/>
                <a:ea typeface="Arial" charset="0"/>
                <a:cs typeface="Arial" charset="0"/>
                <a:sym typeface="Georgia"/>
              </a:rPr>
              <a:t> of topics.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may be mostly science but may contain some business information.</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latent</a:t>
            </a:r>
            <a:r>
              <a:rPr lang="en-US" sz="2800" dirty="0">
                <a:latin typeface="Arial" charset="0"/>
                <a:ea typeface="Arial" charset="0"/>
                <a:cs typeface="Arial" charset="0"/>
                <a:sym typeface="Georgia"/>
              </a:rPr>
              <a:t> structure we want to uncover are the topics (or concepts) that generate that text.</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Shape 61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Latent </a:t>
            </a:r>
            <a:r>
              <a:rPr lang="en-US" sz="2800" i="1" dirty="0" err="1">
                <a:latin typeface="Arial" charset="0"/>
                <a:ea typeface="Arial" charset="0"/>
                <a:cs typeface="Arial" charset="0"/>
                <a:sym typeface="Georgia"/>
              </a:rPr>
              <a:t>Dirichlet</a:t>
            </a:r>
            <a:r>
              <a:rPr lang="en-US" sz="2800" i="1" dirty="0">
                <a:latin typeface="Arial" charset="0"/>
                <a:ea typeface="Arial" charset="0"/>
                <a:cs typeface="Arial" charset="0"/>
                <a:sym typeface="Georgia"/>
              </a:rPr>
              <a:t> Allocation</a:t>
            </a:r>
            <a:r>
              <a:rPr lang="en-US" sz="2800" dirty="0">
                <a:latin typeface="Arial" charset="0"/>
                <a:ea typeface="Arial" charset="0"/>
                <a:cs typeface="Arial" charset="0"/>
                <a:sym typeface="Georgia"/>
              </a:rPr>
              <a:t> is a model that assumes this is the way text is generated and then attempts to learn two things: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a:latin typeface="Arial" charset="0"/>
                <a:ea typeface="Arial" charset="0"/>
                <a:cs typeface="Arial" charset="0"/>
                <a:sym typeface="Georgia"/>
              </a:rPr>
              <a:t>The word distribution of each topic</a:t>
            </a:r>
          </a:p>
          <a:p>
            <a:pPr marR="0" lvl="1" algn="l" rtl="0">
              <a:spcBef>
                <a:spcPts val="0"/>
              </a:spcBef>
              <a:buSzPct val="100000"/>
              <a:buFont typeface="Georgia"/>
              <a:buAutoNum type="alphaLcPeriod"/>
            </a:pPr>
            <a:endParaRPr lang="en-US" sz="2800" dirty="0">
              <a:latin typeface="Arial" charset="0"/>
              <a:ea typeface="Arial" charset="0"/>
              <a:cs typeface="Arial" charset="0"/>
              <a:sym typeface="Georgia"/>
            </a:endParaRPr>
          </a:p>
          <a:p>
            <a:pPr marR="0" lvl="1" algn="l" rtl="0">
              <a:spcBef>
                <a:spcPts val="0"/>
              </a:spcBef>
              <a:buSzPct val="100000"/>
              <a:buFont typeface="Georgia"/>
              <a:buAutoNum type="alphaLcPeriod"/>
            </a:pPr>
            <a:r>
              <a:rPr lang="en-US" sz="2800" dirty="0" smtClean="0">
                <a:latin typeface="Arial" charset="0"/>
                <a:ea typeface="Arial" charset="0"/>
                <a:cs typeface="Arial" charset="0"/>
                <a:sym typeface="Georgia"/>
              </a:rPr>
              <a:t>The </a:t>
            </a:r>
            <a:r>
              <a:rPr lang="en-US" sz="2800" dirty="0">
                <a:latin typeface="Arial" charset="0"/>
                <a:ea typeface="Arial" charset="0"/>
                <a:cs typeface="Arial" charset="0"/>
                <a:sym typeface="Georgia"/>
              </a:rPr>
              <a:t>topic distribution of each document.</a:t>
            </a:r>
          </a:p>
        </p:txBody>
      </p:sp>
      <p:sp>
        <p:nvSpPr>
          <p:cNvPr id="615" name="Shape 6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Shape 62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1" name="Shape 621"/>
          <p:cNvPicPr preferRelativeResize="0"/>
          <p:nvPr/>
        </p:nvPicPr>
        <p:blipFill>
          <a:blip r:embed="rId3">
            <a:alphaModFix/>
          </a:blip>
          <a:stretch>
            <a:fillRect/>
          </a:stretch>
        </p:blipFill>
        <p:spPr>
          <a:xfrm>
            <a:off x="1094987" y="1258549"/>
            <a:ext cx="10814824" cy="5997924"/>
          </a:xfrm>
          <a:prstGeom prst="rect">
            <a:avLst/>
          </a:prstGeom>
          <a:noFill/>
          <a:ln>
            <a:noFill/>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Shape 626"/>
          <p:cNvSpPr txBox="1">
            <a:spLocks noGrp="1"/>
          </p:cNvSpPr>
          <p:nvPr>
            <p:ph type="body" idx="1"/>
          </p:nvPr>
        </p:nvSpPr>
        <p:spPr>
          <a:xfrm>
            <a:off x="635002" y="1292775"/>
            <a:ext cx="5971499" cy="54365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word distribution</a:t>
            </a:r>
            <a:r>
              <a:rPr lang="en-US" sz="2800" dirty="0">
                <a:latin typeface="Arial" charset="0"/>
                <a:ea typeface="Arial" charset="0"/>
                <a:cs typeface="Arial" charset="0"/>
                <a:sym typeface="Georgia"/>
              </a:rPr>
              <a:t> is a multinomial distribution of each topic representing what words are most likely from that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p:txBody>
      </p:sp>
      <p:sp>
        <p:nvSpPr>
          <p:cNvPr id="627" name="Shape 62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28" name="Shape 628"/>
          <p:cNvPicPr preferRelativeResize="0"/>
          <p:nvPr/>
        </p:nvPicPr>
        <p:blipFill>
          <a:blip r:embed="rId3">
            <a:alphaModFix/>
          </a:blip>
          <a:stretch>
            <a:fillRect/>
          </a:stretch>
        </p:blipFill>
        <p:spPr>
          <a:xfrm>
            <a:off x="6262787" y="1330847"/>
            <a:ext cx="6107023" cy="4557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extLst>
      <p:ext uri="{BB962C8B-B14F-4D97-AF65-F5344CB8AC3E}">
        <p14:creationId xmlns:p14="http://schemas.microsoft.com/office/powerpoint/2010/main" val="180258453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Shape 633"/>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let’s say we have three topics: sports, business, and science.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we uncover the most likely words to come from them:</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sports: [football: 0.3, basketball: 0.2, baseball: 0.2, touchdown: 0.02 ... genetics: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science: [genetics: 0.2, drug: 0.2, ... baseball: 0.0001]</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business: [stocks: 0.1, </a:t>
            </a:r>
            <a:r>
              <a:rPr lang="en-US" sz="1800" dirty="0" err="1">
                <a:solidFill>
                  <a:srgbClr val="333333"/>
                </a:solidFill>
                <a:highlight>
                  <a:srgbClr val="F7F7F7"/>
                </a:highlight>
                <a:latin typeface="Arial" charset="0"/>
                <a:ea typeface="Arial" charset="0"/>
                <a:cs typeface="Arial" charset="0"/>
                <a:sym typeface="Consolas"/>
              </a:rPr>
              <a:t>ipo</a:t>
            </a:r>
            <a:r>
              <a:rPr lang="en-US" sz="1800" dirty="0">
                <a:solidFill>
                  <a:srgbClr val="333333"/>
                </a:solidFill>
                <a:highlight>
                  <a:srgbClr val="F7F7F7"/>
                </a:highlight>
                <a:latin typeface="Arial" charset="0"/>
                <a:ea typeface="Arial" charset="0"/>
                <a:cs typeface="Arial" charset="0"/>
                <a:sym typeface="Consolas"/>
              </a:rPr>
              <a:t>: 0.08,  ... baseball: 0.0001]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lvl="0" indent="-256540" rtl="0">
              <a:spcBef>
                <a:spcPts val="0"/>
              </a:spcBef>
              <a:buClr>
                <a:schemeClr val="dk1"/>
              </a:buClr>
              <a:buSzPct val="100000"/>
              <a:buFont typeface="Georgia"/>
              <a:buChar char="‣"/>
            </a:pPr>
            <a:r>
              <a:rPr lang="en-US" sz="2800" dirty="0">
                <a:solidFill>
                  <a:schemeClr val="dk1"/>
                </a:solidFill>
                <a:latin typeface="Arial" charset="0"/>
                <a:ea typeface="Arial" charset="0"/>
                <a:cs typeface="Arial" charset="0"/>
                <a:sym typeface="Georgia"/>
              </a:rPr>
              <a:t>For each word and topic pair, we learn some probability:</a:t>
            </a:r>
            <a:br>
              <a:rPr lang="en-US" sz="2800" dirty="0">
                <a:solidFill>
                  <a:schemeClr val="dk1"/>
                </a:solidFill>
                <a:latin typeface="Arial" charset="0"/>
                <a:ea typeface="Arial" charset="0"/>
                <a:cs typeface="Arial" charset="0"/>
                <a:sym typeface="Georgia"/>
              </a:rPr>
            </a:br>
            <a:r>
              <a:rPr lang="en-US" sz="2800" dirty="0">
                <a:solidFill>
                  <a:schemeClr val="dk1"/>
                </a:solidFill>
                <a:latin typeface="Arial" charset="0"/>
                <a:ea typeface="Arial" charset="0"/>
                <a:cs typeface="Arial" charset="0"/>
                <a:sym typeface="Georgia"/>
              </a:rPr>
              <a:t> </a:t>
            </a:r>
            <a:r>
              <a:rPr lang="en-US" sz="2800" dirty="0">
                <a:solidFill>
                  <a:schemeClr val="dk1"/>
                </a:solidFill>
                <a:latin typeface="Arial" charset="0"/>
                <a:ea typeface="Arial" charset="0"/>
                <a:cs typeface="Arial" charset="0"/>
                <a:sym typeface="Consolas"/>
              </a:rPr>
              <a:t>P(</a:t>
            </a:r>
            <a:r>
              <a:rPr lang="en-US" sz="2800" dirty="0" err="1">
                <a:solidFill>
                  <a:schemeClr val="dk1"/>
                </a:solidFill>
                <a:latin typeface="Arial" charset="0"/>
                <a:ea typeface="Arial" charset="0"/>
                <a:cs typeface="Arial" charset="0"/>
                <a:sym typeface="Consolas"/>
              </a:rPr>
              <a:t>word|topic</a:t>
            </a:r>
            <a:r>
              <a:rPr lang="en-US" sz="2800" dirty="0">
                <a:solidFill>
                  <a:schemeClr val="dk1"/>
                </a:solidFill>
                <a:latin typeface="Arial" charset="0"/>
                <a:ea typeface="Arial" charset="0"/>
                <a:cs typeface="Arial" charset="0"/>
                <a:sym typeface="Consolas"/>
              </a:rPr>
              <a:t>)</a:t>
            </a:r>
            <a:r>
              <a:rPr lang="en-US" sz="2800" dirty="0">
                <a:solidFill>
                  <a:schemeClr val="dk1"/>
                </a:solidFill>
                <a:latin typeface="Arial" charset="0"/>
                <a:ea typeface="Arial" charset="0"/>
                <a:cs typeface="Arial" charset="0"/>
                <a:sym typeface="Georgia"/>
              </a:rPr>
              <a:t>.</a:t>
            </a:r>
          </a:p>
        </p:txBody>
      </p:sp>
      <p:sp>
        <p:nvSpPr>
          <p:cNvPr id="634" name="Shape 63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Shape 639"/>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 </a:t>
            </a:r>
            <a:r>
              <a:rPr lang="en-US" sz="2800" i="1" dirty="0">
                <a:latin typeface="Arial" charset="0"/>
                <a:ea typeface="Arial" charset="0"/>
                <a:cs typeface="Arial" charset="0"/>
                <a:sym typeface="Georgia"/>
              </a:rPr>
              <a:t>topic distribution</a:t>
            </a:r>
            <a:r>
              <a:rPr lang="en-US" sz="2800" dirty="0">
                <a:latin typeface="Arial" charset="0"/>
                <a:ea typeface="Arial" charset="0"/>
                <a:cs typeface="Arial" charset="0"/>
                <a:sym typeface="Georgia"/>
              </a:rPr>
              <a:t> is a multinomial distribution for each document representing what topics are most likely to appear in that document.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all our of sample documents, we have a distribution over {sports, science, business}.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5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ESPN article: [sports: 0.8, business: 0.2, science: 0.0]</a:t>
            </a:r>
            <a:br>
              <a:rPr lang="en-US" sz="1800" dirty="0">
                <a:solidFill>
                  <a:srgbClr val="333333"/>
                </a:solidFill>
                <a:highlight>
                  <a:srgbClr val="F7F7F7"/>
                </a:highlight>
                <a:latin typeface="Arial" charset="0"/>
                <a:ea typeface="Arial" charset="0"/>
                <a:cs typeface="Arial" charset="0"/>
                <a:sym typeface="Consolas"/>
              </a:rPr>
            </a:br>
            <a:r>
              <a:rPr lang="en-US" sz="1800" dirty="0">
                <a:solidFill>
                  <a:srgbClr val="333333"/>
                </a:solidFill>
                <a:highlight>
                  <a:srgbClr val="F7F7F7"/>
                </a:highlight>
                <a:latin typeface="Arial" charset="0"/>
                <a:ea typeface="Arial" charset="0"/>
                <a:cs typeface="Arial" charset="0"/>
                <a:sym typeface="Consolas"/>
              </a:rPr>
              <a:t>Bloomberg article: [business: 0.7, science: 0.2, sports: 0.1]</a:t>
            </a:r>
          </a:p>
          <a:p>
            <a:pPr lvl="0" algn="ctr" rtl="0">
              <a:lnSpc>
                <a:spcPct val="100000"/>
              </a:lnSpc>
              <a:spcBef>
                <a:spcPts val="0"/>
              </a:spcBef>
              <a:spcAft>
                <a:spcPts val="1200"/>
              </a:spcAft>
              <a:buNone/>
            </a:pPr>
            <a:endParaRPr sz="600" dirty="0">
              <a:solidFill>
                <a:srgbClr val="333333"/>
              </a:solidFill>
              <a:highlight>
                <a:srgbClr val="F7F7F7"/>
              </a:highlight>
              <a:latin typeface="Arial" charset="0"/>
              <a:ea typeface="Arial" charset="0"/>
              <a:cs typeface="Arial" charset="0"/>
              <a:sym typeface="Consolas"/>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each topic and document pair, we learn some probability, </a:t>
            </a:r>
            <a:r>
              <a:rPr lang="en-US" sz="2800" dirty="0">
                <a:latin typeface="Arial" charset="0"/>
                <a:ea typeface="Arial" charset="0"/>
                <a:cs typeface="Arial" charset="0"/>
                <a:sym typeface="Consolas"/>
              </a:rPr>
              <a:t>P(</a:t>
            </a:r>
            <a:r>
              <a:rPr lang="en-US" sz="2800" dirty="0" err="1">
                <a:latin typeface="Arial" charset="0"/>
                <a:ea typeface="Arial" charset="0"/>
                <a:cs typeface="Arial" charset="0"/>
                <a:sym typeface="Consolas"/>
              </a:rPr>
              <a:t>topic|document</a:t>
            </a:r>
            <a:r>
              <a:rPr lang="en-US" sz="2800" dirty="0">
                <a:latin typeface="Arial" charset="0"/>
                <a:ea typeface="Arial" charset="0"/>
                <a:cs typeface="Arial" charset="0"/>
                <a:sym typeface="Consolas"/>
              </a:rPr>
              <a:t>)</a:t>
            </a:r>
            <a:r>
              <a:rPr lang="en-US" sz="2800" dirty="0">
                <a:latin typeface="Arial" charset="0"/>
                <a:ea typeface="Arial" charset="0"/>
                <a:cs typeface="Arial" charset="0"/>
                <a:sym typeface="Georgia"/>
              </a:rPr>
              <a:t>.</a:t>
            </a:r>
          </a:p>
        </p:txBody>
      </p:sp>
      <p:sp>
        <p:nvSpPr>
          <p:cNvPr id="640" name="Shape 6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Shape 64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pic>
        <p:nvPicPr>
          <p:cNvPr id="646" name="Shape 646"/>
          <p:cNvPicPr preferRelativeResize="0"/>
          <p:nvPr/>
        </p:nvPicPr>
        <p:blipFill>
          <a:blip r:embed="rId3">
            <a:alphaModFix/>
          </a:blip>
          <a:stretch>
            <a:fillRect/>
          </a:stretch>
        </p:blipFill>
        <p:spPr>
          <a:xfrm>
            <a:off x="634999" y="1392100"/>
            <a:ext cx="11734798" cy="558510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Shape 651"/>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Topic models are useful for organizing a collection of documents and uncovering the main underlying concepts.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There are many variants that attempt to add even more structure to the ‘model’:</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Supervised topic models guide the process with pre-decided topics.</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Position-dependent topic models ignore which words occur in which document and instead focus on </a:t>
            </a:r>
            <a:r>
              <a:rPr lang="en-US" sz="2800" i="1">
                <a:latin typeface="Arial" charset="0"/>
                <a:ea typeface="Arial" charset="0"/>
                <a:cs typeface="Arial" charset="0"/>
                <a:sym typeface="Georgia"/>
              </a:rPr>
              <a:t>where</a:t>
            </a:r>
            <a:r>
              <a:rPr lang="en-US" sz="2800">
                <a:latin typeface="Arial" charset="0"/>
                <a:ea typeface="Arial" charset="0"/>
                <a:cs typeface="Arial" charset="0"/>
                <a:sym typeface="Georgia"/>
              </a:rPr>
              <a:t> they occur.</a:t>
            </a:r>
          </a:p>
          <a:p>
            <a:pPr marR="0" lvl="0" algn="l" rtl="0">
              <a:lnSpc>
                <a:spcPct val="100000"/>
              </a:lnSpc>
              <a:spcBef>
                <a:spcPts val="0"/>
              </a:spcBef>
              <a:spcAft>
                <a:spcPts val="0"/>
              </a:spcAft>
              <a:buNone/>
            </a:pPr>
            <a:endParaRPr>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buAutoNum type="alphaLcPeriod"/>
            </a:pPr>
            <a:r>
              <a:rPr lang="en-US" sz="2800">
                <a:latin typeface="Arial" charset="0"/>
                <a:ea typeface="Arial" charset="0"/>
                <a:cs typeface="Arial" charset="0"/>
                <a:sym typeface="Georgia"/>
              </a:rPr>
              <a:t>Variable number topic models test different numbers of topics to find the best model.</a:t>
            </a:r>
          </a:p>
        </p:txBody>
      </p:sp>
      <p:sp>
        <p:nvSpPr>
          <p:cNvPr id="652" name="Shape 65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MIXTURE MODELS AND LANGUAGE PROCESSING</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Shape 657"/>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658" name="Shape 658"/>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659" name="Shape 659"/>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660" name="Shape 660"/>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Take any recent news article and brainstorm which three topics this story is most likely to be made up of.</a:t>
            </a:r>
            <a:br>
              <a:rPr lang="en-US" sz="1800">
                <a:solidFill>
                  <a:schemeClr val="dk1"/>
                </a:solidFill>
                <a:latin typeface="Arial" charset="0"/>
                <a:ea typeface="Arial" charset="0"/>
                <a:cs typeface="Arial" charset="0"/>
                <a:sym typeface="Georgia"/>
              </a:rPr>
            </a:br>
            <a:endParaRPr lang="en-US" sz="1800">
              <a:solidFill>
                <a:schemeClr val="dk1"/>
              </a:solidFill>
              <a:latin typeface="Arial" charset="0"/>
              <a:ea typeface="Arial" charset="0"/>
              <a:cs typeface="Arial" charset="0"/>
              <a:sym typeface="Georgia"/>
            </a:endParaRPr>
          </a:p>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Next, brainstorm which words are most likely derived from which of those three topics.</a:t>
            </a:r>
          </a:p>
        </p:txBody>
      </p:sp>
      <p:sp>
        <p:nvSpPr>
          <p:cNvPr id="661" name="Shape 661"/>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Topics and word-topic pairs</a:t>
            </a:r>
          </a:p>
        </p:txBody>
      </p:sp>
      <p:sp>
        <p:nvSpPr>
          <p:cNvPr id="662" name="Shape 662"/>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663" name="Shape 663"/>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dirty="0">
                <a:latin typeface="Arial" charset="0"/>
                <a:ea typeface="Arial" charset="0"/>
                <a:cs typeface="Arial" charset="0"/>
                <a:sym typeface="Oswald"/>
              </a:rPr>
              <a:t>ANSWER THE FOLLOWING QUESTIONS</a:t>
            </a:r>
          </a:p>
        </p:txBody>
      </p:sp>
      <p:cxnSp>
        <p:nvCxnSpPr>
          <p:cNvPr id="664" name="Shape 664"/>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Shape 66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670" name="Shape 670"/>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LDA IN GENSIM </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Shape 67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is a library of language processing tools focused on latent variable models of text.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originally developed by grad students dissatisfied with current implementations of latent models.</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Documentation and tutorials are available on the </a:t>
            </a:r>
            <a:r>
              <a:rPr lang="en-US" sz="2800" u="sng" dirty="0">
                <a:solidFill>
                  <a:schemeClr val="hlink"/>
                </a:solidFill>
                <a:latin typeface="Arial" charset="0"/>
                <a:ea typeface="Arial" charset="0"/>
                <a:cs typeface="Arial" charset="0"/>
                <a:sym typeface="Georgia"/>
                <a:hlinkClick r:id="rId3"/>
              </a:rPr>
              <a:t>package’s website</a:t>
            </a:r>
            <a:r>
              <a:rPr lang="en-US" sz="2800" dirty="0">
                <a:latin typeface="Arial" charset="0"/>
                <a:ea typeface="Arial" charset="0"/>
                <a:cs typeface="Arial" charset="0"/>
                <a:sym typeface="Georgia"/>
              </a:rPr>
              <a:t>.</a:t>
            </a:r>
          </a:p>
        </p:txBody>
      </p:sp>
      <p:sp>
        <p:nvSpPr>
          <p:cNvPr id="676" name="Shape 67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Shape 68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Let’s first translate a set of documents (articles) into a matrix representation with a row per document and a column per feature (word or n-gram).</a:t>
            </a:r>
          </a:p>
          <a:p>
            <a:pPr marR="0" lvl="0" algn="l" rtl="0">
              <a:spcBef>
                <a:spcPts val="0"/>
              </a:spcBef>
              <a:buNone/>
            </a:pPr>
            <a:endParaRPr sz="2800" dirty="0">
              <a:latin typeface="Arial" charset="0"/>
              <a:ea typeface="Arial" charset="0"/>
              <a:cs typeface="Arial" charset="0"/>
              <a:sym typeface="Georgia"/>
            </a:endParaRPr>
          </a:p>
          <a:p>
            <a:pPr lvl="0" algn="ctr" rtl="0">
              <a:lnSpc>
                <a:spcPct val="115000"/>
              </a:lnSpc>
              <a:spcBef>
                <a:spcPts val="0"/>
              </a:spcBef>
              <a:buNone/>
            </a:pPr>
            <a:endParaRPr sz="2400" dirty="0">
              <a:solidFill>
                <a:srgbClr val="333333"/>
              </a:solidFill>
              <a:highlight>
                <a:srgbClr val="F7F7F7"/>
              </a:highlight>
              <a:latin typeface="Arial" charset="0"/>
              <a:ea typeface="Arial" charset="0"/>
              <a:cs typeface="Arial" charset="0"/>
              <a:sym typeface="Consolas"/>
            </a:endParaRPr>
          </a:p>
          <a:p>
            <a:pPr marR="0" lvl="0" algn="l" rtl="0">
              <a:spcBef>
                <a:spcPts val="0"/>
              </a:spcBef>
              <a:buNone/>
            </a:pPr>
            <a:endParaRPr sz="2800" dirty="0">
              <a:latin typeface="Arial" charset="0"/>
              <a:ea typeface="Arial" charset="0"/>
              <a:cs typeface="Arial" charset="0"/>
              <a:sym typeface="Georgia"/>
            </a:endParaRPr>
          </a:p>
        </p:txBody>
      </p:sp>
      <p:sp>
        <p:nvSpPr>
          <p:cNvPr id="682" name="Shape 68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Shape 687"/>
          <p:cNvSpPr txBox="1">
            <a:spLocks noGrp="1"/>
          </p:cNvSpPr>
          <p:nvPr>
            <p:ph type="body" idx="1"/>
          </p:nvPr>
        </p:nvSpPr>
        <p:spPr>
          <a:xfrm>
            <a:off x="634999" y="1301275"/>
            <a:ext cx="11734800" cy="4696500"/>
          </a:xfrm>
          <a:prstGeom prst="rect">
            <a:avLst/>
          </a:prstGeom>
          <a:noFill/>
          <a:ln>
            <a:noFill/>
          </a:ln>
        </p:spPr>
        <p:txBody>
          <a:bodyPr lIns="0" tIns="0" rIns="0" bIns="0" anchor="t" anchorCtr="0">
            <a:noAutofit/>
          </a:bodyPr>
          <a:lstStyle/>
          <a:p>
            <a:pPr marR="0" lvl="0" rtl="0">
              <a:spcBef>
                <a:spcPts val="0"/>
              </a:spcBef>
              <a:buNone/>
            </a:pPr>
            <a:endParaRPr sz="2800" dirty="0">
              <a:latin typeface="Georgia"/>
              <a:ea typeface="Georgia"/>
              <a:cs typeface="Georgia"/>
              <a:sym typeface="Georgia"/>
            </a:endParaRPr>
          </a:p>
          <a:p>
            <a:pPr lvl="0" rtl="0">
              <a:lnSpc>
                <a:spcPct val="115000"/>
              </a:lnSpc>
              <a:spcBef>
                <a:spcPts val="0"/>
              </a:spcBef>
              <a:buClr>
                <a:schemeClr val="dk1"/>
              </a:buClr>
              <a:buSzPct val="45833"/>
              <a:buFont typeface="Arial"/>
              <a:buNone/>
            </a:pP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sklearn.feature_extraction.text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cv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CountVectorizer</a:t>
            </a:r>
            <a:r>
              <a:rPr lang="en-US" sz="2400" dirty="0">
                <a:solidFill>
                  <a:srgbClr val="333333"/>
                </a:solidFill>
                <a:highlight>
                  <a:srgbClr val="F7F7F7"/>
                </a:highlight>
                <a:latin typeface="Consolas"/>
                <a:ea typeface="Consolas"/>
                <a:cs typeface="Consolas"/>
                <a:sym typeface="Consolas"/>
              </a:rPr>
              <a:t>(</a:t>
            </a:r>
            <a:r>
              <a:rPr lang="en-US" sz="2400" dirty="0">
                <a:solidFill>
                  <a:srgbClr val="ED6A43"/>
                </a:solidFill>
                <a:highlight>
                  <a:srgbClr val="F7F7F7"/>
                </a:highlight>
                <a:latin typeface="Consolas"/>
                <a:ea typeface="Consolas"/>
                <a:cs typeface="Consolas"/>
                <a:sym typeface="Consolas"/>
              </a:rPr>
              <a:t>binary</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False</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stop_words</a:t>
            </a:r>
            <a:r>
              <a:rPr lang="en-US" sz="2400" dirty="0">
                <a:solidFill>
                  <a:srgbClr val="A71D5D"/>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a:t>
            </a:r>
            <a:r>
              <a:rPr lang="en-US" sz="2400" dirty="0" err="1">
                <a:solidFill>
                  <a:srgbClr val="183691"/>
                </a:solidFill>
                <a:highlight>
                  <a:srgbClr val="F7F7F7"/>
                </a:highlight>
                <a:latin typeface="Consolas"/>
                <a:ea typeface="Consolas"/>
                <a:cs typeface="Consolas"/>
                <a:sym typeface="Consolas"/>
              </a:rPr>
              <a:t>english</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min_df</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3</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docs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cv.fit_transform</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969896"/>
                </a:solidFill>
                <a:highlight>
                  <a:srgbClr val="F7F7F7"/>
                </a:highlight>
                <a:latin typeface="Consolas"/>
                <a:ea typeface="Consolas"/>
                <a:cs typeface="Consolas"/>
                <a:sym typeface="Consolas"/>
              </a:rPr>
              <a:t># Build a mapping of numerical ID to word</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id2word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0086B3"/>
                </a:solidFill>
                <a:highlight>
                  <a:srgbClr val="F7F7F7"/>
                </a:highlight>
                <a:latin typeface="Consolas"/>
                <a:ea typeface="Consolas"/>
                <a:cs typeface="Consolas"/>
                <a:sym typeface="Consolas"/>
              </a:rPr>
              <a:t>dict</a:t>
            </a:r>
            <a:r>
              <a:rPr lang="en-US" sz="2400" dirty="0">
                <a:solidFill>
                  <a:srgbClr val="333333"/>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cv.get_feature_names</a:t>
            </a:r>
            <a:r>
              <a:rPr lang="en-US" sz="2400" dirty="0">
                <a:solidFill>
                  <a:srgbClr val="333333"/>
                </a:solidFill>
                <a:highlight>
                  <a:srgbClr val="F7F7F7"/>
                </a:highlight>
                <a:latin typeface="Consolas"/>
                <a:ea typeface="Consolas"/>
                <a:cs typeface="Consolas"/>
                <a:sym typeface="Consolas"/>
              </a:rPr>
              <a:t>()))</a:t>
            </a:r>
          </a:p>
          <a:p>
            <a:pPr marR="0" lvl="0" rtl="0">
              <a:spcBef>
                <a:spcPts val="0"/>
              </a:spcBef>
              <a:buNone/>
            </a:pPr>
            <a:endParaRPr sz="2800" dirty="0">
              <a:latin typeface="Georgia"/>
              <a:ea typeface="Georgia"/>
              <a:cs typeface="Georgia"/>
              <a:sym typeface="Georgia"/>
            </a:endParaRPr>
          </a:p>
          <a:p>
            <a:pPr lvl="0" rtl="0">
              <a:lnSpc>
                <a:spcPct val="115000"/>
              </a:lnSpc>
              <a:spcBef>
                <a:spcPts val="0"/>
              </a:spcBef>
              <a:buNone/>
            </a:pPr>
            <a:endParaRPr sz="2400" dirty="0">
              <a:solidFill>
                <a:srgbClr val="333333"/>
              </a:solidFill>
              <a:highlight>
                <a:srgbClr val="F7F7F7"/>
              </a:highlight>
              <a:latin typeface="Consolas"/>
              <a:ea typeface="Consolas"/>
              <a:cs typeface="Consolas"/>
              <a:sym typeface="Consolas"/>
            </a:endParaRPr>
          </a:p>
          <a:p>
            <a:pPr marR="0" lvl="0" rtl="0">
              <a:spcBef>
                <a:spcPts val="0"/>
              </a:spcBef>
              <a:buNone/>
            </a:pPr>
            <a:endParaRPr sz="2800" dirty="0">
              <a:latin typeface="Georgia"/>
              <a:ea typeface="Georgia"/>
              <a:cs typeface="Georgia"/>
              <a:sym typeface="Georgia"/>
            </a:endParaRPr>
          </a:p>
        </p:txBody>
      </p:sp>
      <p:sp>
        <p:nvSpPr>
          <p:cNvPr id="688" name="Shape 68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Shape 69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want to learn which columns are correlated (i.e. likely to come from the same topic).</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This is the </a:t>
            </a:r>
            <a:r>
              <a:rPr lang="en-US" sz="2800" i="1">
                <a:latin typeface="Georgia"/>
                <a:ea typeface="Georgia"/>
                <a:cs typeface="Georgia"/>
                <a:sym typeface="Georgia"/>
              </a:rPr>
              <a:t>word distribution</a:t>
            </a:r>
            <a:r>
              <a:rPr lang="en-US" sz="2800">
                <a:latin typeface="Georgia"/>
                <a:ea typeface="Georgia"/>
                <a:cs typeface="Georgia"/>
                <a:sym typeface="Georgia"/>
              </a:rPr>
              <a:t>.</a:t>
            </a:r>
          </a:p>
          <a:p>
            <a:pPr marR="0" lvl="0" algn="l" rtl="0">
              <a:spcBef>
                <a:spcPts val="0"/>
              </a:spcBef>
              <a:buNone/>
            </a:pPr>
            <a:endParaRPr sz="2800">
              <a:latin typeface="Georgia"/>
              <a:ea typeface="Georgia"/>
              <a:cs typeface="Georgia"/>
              <a:sym typeface="Georgia"/>
            </a:endParaRPr>
          </a:p>
          <a:p>
            <a:pPr marL="203200" marR="0" lvl="0" indent="-256540" algn="l" rtl="0">
              <a:spcBef>
                <a:spcPts val="0"/>
              </a:spcBef>
              <a:buSzPct val="100000"/>
              <a:buFont typeface="Georgia"/>
              <a:buChar char="‣"/>
            </a:pPr>
            <a:r>
              <a:rPr lang="en-US" sz="2800">
                <a:latin typeface="Georgia"/>
                <a:ea typeface="Georgia"/>
                <a:cs typeface="Georgia"/>
                <a:sym typeface="Georgia"/>
              </a:rPr>
              <a:t>We can also determine what topics are in each document, the </a:t>
            </a:r>
            <a:r>
              <a:rPr lang="en-US" sz="2800" i="1">
                <a:latin typeface="Georgia"/>
                <a:ea typeface="Georgia"/>
                <a:cs typeface="Georgia"/>
                <a:sym typeface="Georgia"/>
              </a:rPr>
              <a:t>topic distribution</a:t>
            </a:r>
            <a:r>
              <a:rPr lang="en-US" sz="2800">
                <a:latin typeface="Georgia"/>
                <a:ea typeface="Georgia"/>
                <a:cs typeface="Georgia"/>
                <a:sym typeface="Georgia"/>
              </a:rPr>
              <a:t>.</a:t>
            </a:r>
          </a:p>
        </p:txBody>
      </p:sp>
      <p:sp>
        <p:nvSpPr>
          <p:cNvPr id="694" name="Shape 69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p:nvPr/>
        </p:nvSpPr>
        <p:spPr>
          <a:xfrm>
            <a:off x="635000" y="5778500"/>
            <a:ext cx="11734800" cy="863700"/>
          </a:xfrm>
          <a:prstGeom prst="rect">
            <a:avLst/>
          </a:prstGeom>
          <a:noFill/>
          <a:ln>
            <a:noFill/>
          </a:ln>
        </p:spPr>
        <p:txBody>
          <a:bodyPr lIns="0" tIns="0" rIns="0" bIns="0" anchor="t" anchorCtr="0">
            <a:noAutofit/>
          </a:bodyPr>
          <a:lstStyle/>
          <a:p>
            <a:pPr marL="0" marR="0" lvl="0" indent="0" algn="l" rtl="0">
              <a:lnSpc>
                <a:spcPct val="121428"/>
              </a:lnSpc>
              <a:spcBef>
                <a:spcPts val="0"/>
              </a:spcBef>
              <a:buSzPct val="25000"/>
              <a:buNone/>
            </a:pPr>
            <a:r>
              <a:rPr lang="en-US" sz="2800" b="0" i="1" u="none" strike="noStrike" cap="none" dirty="0" smtClean="0">
                <a:solidFill>
                  <a:srgbClr val="E52123"/>
                </a:solidFill>
                <a:latin typeface="Georgia"/>
                <a:ea typeface="Georgia"/>
                <a:cs typeface="Georgia"/>
                <a:sym typeface="Georgia"/>
              </a:rPr>
              <a:t>Reid Offringa</a:t>
            </a:r>
            <a:endParaRPr lang="en-US" sz="2800" b="0" i="1" u="none" strike="noStrike" cap="none" dirty="0">
              <a:solidFill>
                <a:srgbClr val="E52123"/>
              </a:solidFill>
              <a:latin typeface="Georgia"/>
              <a:ea typeface="Georgia"/>
              <a:cs typeface="Georgia"/>
              <a:sym typeface="Georgia"/>
            </a:endParaRPr>
          </a:p>
          <a:p>
            <a:pPr marL="0" marR="0" lvl="0" indent="0" algn="l" rtl="0">
              <a:lnSpc>
                <a:spcPct val="121428"/>
              </a:lnSpc>
              <a:spcBef>
                <a:spcPts val="0"/>
              </a:spcBef>
              <a:buSzPct val="25000"/>
              <a:buNone/>
            </a:pPr>
            <a:r>
              <a:rPr lang="en-US" sz="2800" i="1" dirty="0" smtClean="0">
                <a:solidFill>
                  <a:srgbClr val="EAEAEA"/>
                </a:solidFill>
                <a:latin typeface="Georgia"/>
                <a:ea typeface="Georgia"/>
                <a:cs typeface="Georgia"/>
                <a:sym typeface="Georgia"/>
              </a:rPr>
              <a:t>Data Scientist</a:t>
            </a:r>
            <a:r>
              <a:rPr lang="en-US" sz="2800" b="0" i="1" u="none" strike="noStrike" cap="none" dirty="0" smtClean="0">
                <a:solidFill>
                  <a:srgbClr val="EAEAEA"/>
                </a:solidFill>
                <a:latin typeface="Georgia"/>
                <a:ea typeface="Georgia"/>
                <a:cs typeface="Georgia"/>
                <a:sym typeface="Georgia"/>
              </a:rPr>
              <a:t>, Glooko</a:t>
            </a:r>
            <a:endParaRPr lang="en-US" sz="2800" b="0" i="1" u="none" strike="noStrike" cap="none" dirty="0">
              <a:solidFill>
                <a:srgbClr val="EAEAEA"/>
              </a:solidFill>
              <a:latin typeface="Georgia"/>
              <a:ea typeface="Georgia"/>
              <a:cs typeface="Georgia"/>
              <a:sym typeface="Georgia"/>
            </a:endParaRPr>
          </a:p>
        </p:txBody>
      </p:sp>
      <p:sp>
        <p:nvSpPr>
          <p:cNvPr id="435" name="Shape 435"/>
          <p:cNvSpPr/>
          <p:nvPr/>
        </p:nvSpPr>
        <p:spPr>
          <a:xfrm>
            <a:off x="635000" y="1574800"/>
            <a:ext cx="11734800" cy="37211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8000" b="1" dirty="0" smtClean="0">
                <a:solidFill>
                  <a:srgbClr val="FFFFFF"/>
                </a:solidFill>
                <a:latin typeface="Arial" charset="0"/>
                <a:ea typeface="Arial" charset="0"/>
                <a:cs typeface="Arial" charset="0"/>
                <a:sym typeface="Oswald"/>
              </a:rPr>
              <a:t>DIMENSION REDUCTION</a:t>
            </a:r>
            <a:endParaRPr lang="en-US" sz="8000" b="1" dirty="0">
              <a:solidFill>
                <a:srgbClr val="FFFFFF"/>
              </a:solidFill>
              <a:latin typeface="Arial" charset="0"/>
              <a:ea typeface="Arial" charset="0"/>
              <a:cs typeface="Arial" charset="0"/>
              <a:sym typeface="Oswald"/>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Shape 699"/>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lvl="0" rtl="0">
              <a:lnSpc>
                <a:spcPct val="115000"/>
              </a:lnSpc>
              <a:spcBef>
                <a:spcPts val="0"/>
              </a:spcBef>
              <a:buNone/>
            </a:pPr>
            <a:endParaRPr sz="2400">
              <a:solidFill>
                <a:srgbClr val="A71D5D"/>
              </a:solidFill>
              <a:highlight>
                <a:srgbClr val="F7F7F7"/>
              </a:highlight>
              <a:latin typeface="Consolas"/>
              <a:ea typeface="Consolas"/>
              <a:cs typeface="Consolas"/>
              <a:sym typeface="Consolas"/>
            </a:endParaRPr>
          </a:p>
          <a:p>
            <a:pPr lvl="0" rtl="0">
              <a:lnSpc>
                <a:spcPct val="11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gensim.models.ldamodel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LdaModel</a:t>
            </a:r>
            <a:br>
              <a:rPr lang="en-US" sz="2400">
                <a:solidFill>
                  <a:srgbClr val="333333"/>
                </a:solidFill>
                <a:highlight>
                  <a:srgbClr val="F7F7F7"/>
                </a:highlight>
                <a:latin typeface="Consolas"/>
                <a:ea typeface="Consolas"/>
                <a:cs typeface="Consolas"/>
                <a:sym typeface="Consolas"/>
              </a:rPr>
            </a:b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gensim.matutils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Sparse2Corpus</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First we convert our word-matrix into gensim's format</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corpus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Sparse2Corpus(docs, </a:t>
            </a:r>
            <a:r>
              <a:rPr lang="en-US" sz="2400">
                <a:solidFill>
                  <a:srgbClr val="ED6A43"/>
                </a:solidFill>
                <a:highlight>
                  <a:srgbClr val="F7F7F7"/>
                </a:highlight>
                <a:latin typeface="Consolas"/>
                <a:ea typeface="Consolas"/>
                <a:cs typeface="Consolas"/>
                <a:sym typeface="Consolas"/>
              </a:rPr>
              <a:t>documents_columns</a:t>
            </a:r>
            <a:r>
              <a:rPr lang="en-US" sz="2400">
                <a:solidFill>
                  <a:srgbClr val="333333"/>
                </a:solidFill>
                <a:highlight>
                  <a:srgbClr val="F7F7F7"/>
                </a:highlight>
                <a:latin typeface="Consolas"/>
                <a:ea typeface="Consolas"/>
                <a:cs typeface="Consolas"/>
                <a:sym typeface="Consolas"/>
              </a:rPr>
              <a: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False</a:t>
            </a:r>
            <a:r>
              <a:rPr lang="en-US" sz="2400">
                <a:solidFill>
                  <a:srgbClr val="333333"/>
                </a:solidFill>
                <a:highlight>
                  <a:srgbClr val="F7F7F7"/>
                </a:highlight>
                <a:latin typeface="Consolas"/>
                <a:ea typeface="Consolas"/>
                <a:cs typeface="Consolas"/>
                <a:sym typeface="Consolas"/>
              </a:rPr>
              <a:t>)</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969896"/>
                </a:solidFill>
                <a:highlight>
                  <a:srgbClr val="F7F7F7"/>
                </a:highlight>
                <a:latin typeface="Consolas"/>
                <a:ea typeface="Consolas"/>
                <a:cs typeface="Consolas"/>
                <a:sym typeface="Consolas"/>
              </a:rPr>
              <a:t># Then we fit an LDA model</a:t>
            </a:r>
            <a:r>
              <a:rPr lang="en-US" sz="2400">
                <a:solidFill>
                  <a:srgbClr val="333333"/>
                </a:solidFill>
                <a:highlight>
                  <a:srgbClr val="F7F7F7"/>
                </a:highlight>
                <a:latin typeface="Consolas"/>
                <a:ea typeface="Consolas"/>
                <a:cs typeface="Consolas"/>
                <a:sym typeface="Consolas"/>
              </a:rPr>
              <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lda_model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LdaModel(</a:t>
            </a:r>
            <a:r>
              <a:rPr lang="en-US" sz="2400">
                <a:solidFill>
                  <a:srgbClr val="ED6A43"/>
                </a:solidFill>
                <a:highlight>
                  <a:srgbClr val="F7F7F7"/>
                </a:highlight>
                <a:latin typeface="Consolas"/>
                <a:ea typeface="Consolas"/>
                <a:cs typeface="Consolas"/>
                <a:sym typeface="Consolas"/>
              </a:rPr>
              <a:t>corpus</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corpus, </a:t>
            </a:r>
            <a:r>
              <a:rPr lang="en-US" sz="2400">
                <a:solidFill>
                  <a:srgbClr val="ED6A43"/>
                </a:solidFill>
                <a:highlight>
                  <a:srgbClr val="F7F7F7"/>
                </a:highlight>
                <a:latin typeface="Consolas"/>
                <a:ea typeface="Consolas"/>
                <a:cs typeface="Consolas"/>
                <a:sym typeface="Consolas"/>
              </a:rPr>
              <a:t>id2word</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id2word, </a:t>
            </a:r>
            <a:r>
              <a:rPr lang="en-US" sz="2400">
                <a:solidFill>
                  <a:srgbClr val="ED6A43"/>
                </a:solidFill>
                <a:highlight>
                  <a:srgbClr val="F7F7F7"/>
                </a:highlight>
                <a:latin typeface="Consolas"/>
                <a:ea typeface="Consolas"/>
                <a:cs typeface="Consolas"/>
                <a:sym typeface="Consolas"/>
              </a:rPr>
              <a:t>num_topics</a:t>
            </a:r>
            <a:r>
              <a:rPr lang="en-US" sz="2400">
                <a:solidFill>
                  <a:srgbClr val="A71D5D"/>
                </a:solidFill>
                <a:highlight>
                  <a:srgbClr val="F7F7F7"/>
                </a:highlight>
                <a:latin typeface="Consolas"/>
                <a:ea typeface="Consolas"/>
                <a:cs typeface="Consolas"/>
                <a:sym typeface="Consolas"/>
              </a:rPr>
              <a:t>=</a:t>
            </a:r>
            <a:r>
              <a:rPr lang="en-US" sz="2400">
                <a:solidFill>
                  <a:srgbClr val="0086B3"/>
                </a:solidFill>
                <a:highlight>
                  <a:srgbClr val="F7F7F7"/>
                </a:highlight>
                <a:latin typeface="Consolas"/>
                <a:ea typeface="Consolas"/>
                <a:cs typeface="Consolas"/>
                <a:sym typeface="Consolas"/>
              </a:rPr>
              <a:t>15</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solidFill>
                <a:schemeClr val="dk1"/>
              </a:solidFill>
              <a:latin typeface="Georgia"/>
              <a:ea typeface="Georgia"/>
              <a:cs typeface="Georgia"/>
              <a:sym typeface="Georgia"/>
            </a:endParaRPr>
          </a:p>
        </p:txBody>
      </p:sp>
      <p:sp>
        <p:nvSpPr>
          <p:cNvPr id="700" name="Shape 70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Shape 705"/>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In this model, we need to explicitly specify the number of topic we want the model to uncover.</a:t>
            </a:r>
          </a:p>
          <a:p>
            <a:pPr lvl="0" rtl="0">
              <a:spcBef>
                <a:spcPts val="0"/>
              </a:spcBef>
              <a:buNone/>
            </a:pPr>
            <a:endParaRPr sz="2800">
              <a:solidFill>
                <a:schemeClr val="dk1"/>
              </a:solidFill>
              <a:latin typeface="Georgia"/>
              <a:ea typeface="Georgia"/>
              <a:cs typeface="Georgia"/>
              <a:sym typeface="Georgia"/>
            </a:endParaRPr>
          </a:p>
          <a:p>
            <a:pPr marL="203200" lvl="0" indent="-256540" rtl="0">
              <a:spcBef>
                <a:spcPts val="0"/>
              </a:spcBef>
              <a:buClr>
                <a:schemeClr val="dk1"/>
              </a:buClr>
              <a:buSzPct val="100000"/>
              <a:buFont typeface="Georgia"/>
              <a:buChar char="‣"/>
            </a:pPr>
            <a:r>
              <a:rPr lang="en-US" sz="2800">
                <a:solidFill>
                  <a:schemeClr val="dk1"/>
                </a:solidFill>
                <a:latin typeface="Georgia"/>
                <a:ea typeface="Georgia"/>
                <a:cs typeface="Georgia"/>
                <a:sym typeface="Georgia"/>
              </a:rPr>
              <a:t>This is a critical parameter, but there isn’t much guidance on how to choose it.  Try to use domain expertise where possible.</a:t>
            </a:r>
          </a:p>
        </p:txBody>
      </p:sp>
      <p:sp>
        <p:nvSpPr>
          <p:cNvPr id="706" name="Shape 70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Shape 711"/>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Now we need to assess the</a:t>
            </a:r>
            <a:r>
              <a:rPr lang="en-US" sz="2800" i="1">
                <a:latin typeface="Arial" charset="0"/>
                <a:ea typeface="Arial" charset="0"/>
                <a:cs typeface="Arial" charset="0"/>
                <a:sym typeface="Georgia"/>
              </a:rPr>
              <a:t> goodness of fit</a:t>
            </a:r>
            <a:r>
              <a:rPr lang="en-US" sz="2800">
                <a:latin typeface="Arial" charset="0"/>
                <a:ea typeface="Arial" charset="0"/>
                <a:cs typeface="Arial" charset="0"/>
                <a:sym typeface="Georgia"/>
              </a:rPr>
              <a:t> for our model.</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Like other unsupervised learning techniques, our validation techniques are mostly about interpretation.</a:t>
            </a:r>
          </a:p>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a:latin typeface="Arial" charset="0"/>
                <a:ea typeface="Arial" charset="0"/>
                <a:cs typeface="Arial" charset="0"/>
                <a:sym typeface="Georgia"/>
              </a:rPr>
              <a:t>Use the following questions to guide you:</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Did we learn reasonable topics?</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Do the words that make up a topic make sense?</a:t>
            </a:r>
          </a:p>
          <a:p>
            <a:pPr marR="0" lvl="0" algn="l" rtl="0">
              <a:spcBef>
                <a:spcPts val="0"/>
              </a:spcBef>
              <a:buNone/>
            </a:pPr>
            <a:endParaRPr sz="2800">
              <a:latin typeface="Arial" charset="0"/>
              <a:ea typeface="Arial" charset="0"/>
              <a:cs typeface="Arial" charset="0"/>
              <a:sym typeface="Georgia"/>
            </a:endParaRPr>
          </a:p>
          <a:p>
            <a:pPr marR="0" lvl="1" algn="l" rtl="0">
              <a:spcBef>
                <a:spcPts val="0"/>
              </a:spcBef>
              <a:buSzPct val="100000"/>
              <a:buFont typeface="Georgia"/>
            </a:pPr>
            <a:r>
              <a:rPr lang="en-US" sz="2800">
                <a:latin typeface="Arial" charset="0"/>
                <a:ea typeface="Arial" charset="0"/>
                <a:cs typeface="Arial" charset="0"/>
                <a:sym typeface="Georgia"/>
              </a:rPr>
              <a:t>Is this topic helpful towards our goal?</a:t>
            </a:r>
          </a:p>
        </p:txBody>
      </p:sp>
      <p:sp>
        <p:nvSpPr>
          <p:cNvPr id="712" name="Shape 71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Shape 717"/>
          <p:cNvSpPr txBox="1">
            <a:spLocks noGrp="1"/>
          </p:cNvSpPr>
          <p:nvPr>
            <p:ph type="body" idx="1"/>
          </p:nvPr>
        </p:nvSpPr>
        <p:spPr>
          <a:xfrm>
            <a:off x="635006" y="1297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We can evaluate fit by viewing the top words in each topic.</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err="1">
                <a:latin typeface="Arial" charset="0"/>
                <a:ea typeface="Arial" charset="0"/>
                <a:cs typeface="Arial" charset="0"/>
                <a:sym typeface="Consolas"/>
              </a:rPr>
              <a:t>gensim</a:t>
            </a:r>
            <a:r>
              <a:rPr lang="en-US" sz="2800" dirty="0">
                <a:latin typeface="Arial" charset="0"/>
                <a:ea typeface="Arial" charset="0"/>
                <a:cs typeface="Arial" charset="0"/>
                <a:sym typeface="Georgia"/>
              </a:rPr>
              <a:t> has a </a:t>
            </a:r>
            <a:r>
              <a:rPr lang="en-US" sz="2800" dirty="0" err="1">
                <a:latin typeface="Arial" charset="0"/>
                <a:ea typeface="Arial" charset="0"/>
                <a:cs typeface="Arial" charset="0"/>
                <a:sym typeface="Consolas"/>
              </a:rPr>
              <a:t>show_topics</a:t>
            </a:r>
            <a:r>
              <a:rPr lang="en-US" sz="2800" dirty="0">
                <a:latin typeface="Arial" charset="0"/>
                <a:ea typeface="Arial" charset="0"/>
                <a:cs typeface="Arial" charset="0"/>
                <a:sym typeface="Georgia"/>
              </a:rPr>
              <a:t> function for this:</a:t>
            </a:r>
          </a:p>
          <a:p>
            <a:pPr marR="0" lvl="0" algn="l" rtl="0">
              <a:lnSpc>
                <a:spcPct val="100000"/>
              </a:lnSpc>
              <a:spcBef>
                <a:spcPts val="0"/>
              </a:spcBef>
              <a:spcAft>
                <a:spcPts val="0"/>
              </a:spcAft>
              <a:buNone/>
            </a:pPr>
            <a:endParaRPr sz="2800" dirty="0">
              <a:latin typeface="Georgia"/>
              <a:ea typeface="Georgia"/>
              <a:cs typeface="Georgia"/>
              <a:sym typeface="Georgia"/>
            </a:endParaRPr>
          </a:p>
          <a:p>
            <a:pPr lvl="0" rtl="0">
              <a:lnSpc>
                <a:spcPct val="145000"/>
              </a:lnSpc>
              <a:spcBef>
                <a:spcPts val="0"/>
              </a:spcBef>
              <a:buNone/>
            </a:pP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25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err="1">
                <a:solidFill>
                  <a:srgbClr val="33333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for</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 topic </a:t>
            </a:r>
            <a:r>
              <a:rPr lang="en-US" sz="2400" dirty="0">
                <a:solidFill>
                  <a:srgbClr val="A71D5D"/>
                </a:solidFill>
                <a:highlight>
                  <a:srgbClr val="F7F7F7"/>
                </a:highlight>
                <a:latin typeface="Consolas"/>
                <a:ea typeface="Consolas"/>
                <a:cs typeface="Consolas"/>
                <a:sym typeface="Consolas"/>
              </a:rPr>
              <a:t>in</a:t>
            </a: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enumerate</a:t>
            </a:r>
            <a:r>
              <a:rPr lang="en-US" sz="2400" dirty="0">
                <a:solidFill>
                  <a:srgbClr val="333333"/>
                </a:solidFill>
                <a:highlight>
                  <a:srgbClr val="F7F7F7"/>
                </a:highlight>
                <a:latin typeface="Consolas"/>
                <a:ea typeface="Consolas"/>
                <a:cs typeface="Consolas"/>
                <a:sym typeface="Consolas"/>
              </a:rPr>
              <a:t>(</a:t>
            </a:r>
            <a:r>
              <a:rPr lang="en-US" sz="2400" dirty="0" err="1">
                <a:solidFill>
                  <a:srgbClr val="333333"/>
                </a:solidFill>
                <a:highlight>
                  <a:srgbClr val="F7F7F7"/>
                </a:highlight>
                <a:latin typeface="Consolas"/>
                <a:ea typeface="Consolas"/>
                <a:cs typeface="Consolas"/>
                <a:sym typeface="Consolas"/>
              </a:rPr>
              <a:t>lda.show_topics</a:t>
            </a:r>
            <a:r>
              <a:rPr lang="en-US" sz="2400" dirty="0">
                <a:solidFill>
                  <a:srgbClr val="333333"/>
                </a:solidFill>
                <a:highlight>
                  <a:srgbClr val="F7F7F7"/>
                </a:highlight>
                <a:latin typeface="Consolas"/>
                <a:ea typeface="Consolas"/>
                <a:cs typeface="Consolas"/>
                <a:sym typeface="Consolas"/>
              </a:rPr>
              <a:t>(</a:t>
            </a:r>
            <a:r>
              <a:rPr lang="en-US" sz="2400" dirty="0" err="1">
                <a:solidFill>
                  <a:srgbClr val="ED6A4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num_topics</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num_words_per_topic</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n_words_per_topic</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r>
              <a:rPr lang="en-US" sz="2400" dirty="0">
                <a:solidFill>
                  <a:srgbClr val="183691"/>
                </a:solidFill>
                <a:highlight>
                  <a:srgbClr val="F7F7F7"/>
                </a:highlight>
                <a:latin typeface="Consolas"/>
                <a:ea typeface="Consolas"/>
                <a:cs typeface="Consolas"/>
                <a:sym typeface="Consolas"/>
              </a:rPr>
              <a:t>"Topic: </a:t>
            </a:r>
            <a:r>
              <a:rPr lang="en-US" sz="2400" dirty="0">
                <a:solidFill>
                  <a:srgbClr val="0086B3"/>
                </a:solidFill>
                <a:highlight>
                  <a:srgbClr val="F7F7F7"/>
                </a:highlight>
                <a:latin typeface="Consolas"/>
                <a:ea typeface="Consolas"/>
                <a:cs typeface="Consolas"/>
                <a:sym typeface="Consolas"/>
              </a:rPr>
              <a:t>%d</a:t>
            </a:r>
            <a:r>
              <a:rPr lang="en-US" sz="2400" dirty="0">
                <a:solidFill>
                  <a:srgbClr val="183691"/>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ti</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 (topic)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t>
            </a:r>
            <a:r>
              <a:rPr lang="en-US" sz="2400" dirty="0">
                <a:solidFill>
                  <a:srgbClr val="0086B3"/>
                </a:solidFill>
                <a:highlight>
                  <a:srgbClr val="F7F7F7"/>
                </a:highlight>
                <a:latin typeface="Consolas"/>
                <a:ea typeface="Consolas"/>
                <a:cs typeface="Consolas"/>
                <a:sym typeface="Consolas"/>
              </a:rPr>
              <a:t>print</a:t>
            </a:r>
            <a:r>
              <a:rPr lang="en-US" sz="2400" dirty="0">
                <a:solidFill>
                  <a:srgbClr val="333333"/>
                </a:solidFill>
                <a:highlight>
                  <a:srgbClr val="F7F7F7"/>
                </a:highlight>
                <a:latin typeface="Consolas"/>
                <a:ea typeface="Consolas"/>
                <a:cs typeface="Consolas"/>
                <a:sym typeface="Consolas"/>
              </a:rPr>
              <a:t>()</a:t>
            </a:r>
          </a:p>
          <a:p>
            <a:pPr marR="0" lvl="0" algn="l" rtl="0">
              <a:lnSpc>
                <a:spcPct val="100000"/>
              </a:lnSpc>
              <a:spcBef>
                <a:spcPts val="0"/>
              </a:spcBef>
              <a:spcAft>
                <a:spcPts val="0"/>
              </a:spcAft>
              <a:buNone/>
            </a:pPr>
            <a:endParaRPr sz="2800" dirty="0">
              <a:latin typeface="Georgia"/>
              <a:ea typeface="Georgia"/>
              <a:cs typeface="Georgia"/>
              <a:sym typeface="Georgia"/>
            </a:endParaRPr>
          </a:p>
        </p:txBody>
      </p:sp>
      <p:sp>
        <p:nvSpPr>
          <p:cNvPr id="718" name="Shape 71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LDA IN GENSIM</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Shape 723"/>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Some topics will be clearer than others.  The following topics represent clear concepts:</a:t>
            </a:r>
          </a:p>
          <a:p>
            <a:pPr marR="0" lvl="0" algn="l" rtl="0">
              <a:lnSpc>
                <a:spcPct val="100000"/>
              </a:lnSpc>
              <a:spcBef>
                <a:spcPts val="0"/>
              </a:spcBef>
              <a:spcAft>
                <a:spcPts val="0"/>
              </a:spcAft>
              <a:buNone/>
            </a:pPr>
            <a:endParaRPr sz="2800" dirty="0">
              <a:latin typeface="Georgia"/>
              <a:ea typeface="Georgia"/>
              <a:cs typeface="Georgia"/>
              <a:sym typeface="Georgia"/>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0.009*cup + 0.009*recipe + 0.007*make + 0.007*food + 0.006*sugar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0.013*butter + 0.010*baking + 0.010*dough + 0.009*cup + 0.009*sugar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Cooking and recipes</a:t>
            </a:r>
          </a:p>
          <a:p>
            <a:pPr marL="457200" lvl="0" indent="0" algn="ctr" rtl="0">
              <a:lnSpc>
                <a:spcPct val="100000"/>
              </a:lnSpc>
              <a:spcBef>
                <a:spcPts val="0"/>
              </a:spcBef>
              <a:spcAft>
                <a:spcPts val="1200"/>
              </a:spcAft>
              <a:buNone/>
            </a:pPr>
            <a:endParaRPr sz="2400" dirty="0">
              <a:solidFill>
                <a:srgbClr val="333333"/>
              </a:solidFill>
              <a:highlight>
                <a:srgbClr val="F7F7F7"/>
              </a:highlight>
              <a:latin typeface="Consolas"/>
              <a:ea typeface="Consolas"/>
              <a:cs typeface="Consolas"/>
              <a:sym typeface="Consolas"/>
            </a:endParaRP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0.013*fashion + 0.006*like + 0.006*dress + 0.005*style </a:t>
            </a:r>
          </a:p>
          <a:p>
            <a:pPr marL="457200" lvl="0" indent="0" algn="ctr" rtl="0">
              <a:lnSpc>
                <a:spcPct val="100000"/>
              </a:lnSpc>
              <a:spcBef>
                <a:spcPts val="0"/>
              </a:spcBef>
              <a:spcAft>
                <a:spcPts val="1200"/>
              </a:spcAft>
              <a:buNone/>
            </a:pPr>
            <a:r>
              <a:rPr lang="en-US" sz="2400" dirty="0">
                <a:solidFill>
                  <a:srgbClr val="333333"/>
                </a:solidFill>
                <a:highlight>
                  <a:srgbClr val="F7F7F7"/>
                </a:highlight>
                <a:latin typeface="Consolas"/>
                <a:ea typeface="Consolas"/>
                <a:cs typeface="Consolas"/>
                <a:sym typeface="Consolas"/>
              </a:rPr>
              <a:t>→ Fashion and Style</a:t>
            </a:r>
          </a:p>
        </p:txBody>
      </p:sp>
      <p:sp>
        <p:nvSpPr>
          <p:cNvPr id="724" name="Shape 724"/>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LDA IN GENSIM</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Shape 729"/>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30" name="Shape 730"/>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31" name="Shape 731"/>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32" name="Shape 732"/>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dirty="0">
                <a:solidFill>
                  <a:schemeClr val="dk1"/>
                </a:solidFill>
                <a:latin typeface="Georgia"/>
                <a:ea typeface="Georgia"/>
                <a:cs typeface="Georgia"/>
                <a:sym typeface="Georgia"/>
              </a:rPr>
              <a:t>Demonstrate the code you used to generate the topics above.</a:t>
            </a:r>
          </a:p>
          <a:p>
            <a:pPr marL="457200" lvl="0" indent="-342900" rtl="0">
              <a:spcBef>
                <a:spcPts val="0"/>
              </a:spcBef>
              <a:buClr>
                <a:schemeClr val="dk1"/>
              </a:buClr>
              <a:buSzPct val="100000"/>
              <a:buFont typeface="Georgia"/>
              <a:buAutoNum type="arabicPeriod"/>
            </a:pPr>
            <a:endParaRPr lang="en-US" sz="1800" dirty="0">
              <a:solidFill>
                <a:schemeClr val="dk1"/>
              </a:solidFill>
              <a:latin typeface="Georgia"/>
              <a:ea typeface="Georgia"/>
              <a:cs typeface="Georgia"/>
              <a:sym typeface="Georgia"/>
            </a:endParaRPr>
          </a:p>
          <a:p>
            <a:pPr marL="457200" lvl="0" indent="-342900" rtl="0">
              <a:spcBef>
                <a:spcPts val="0"/>
              </a:spcBef>
              <a:buClr>
                <a:schemeClr val="dk1"/>
              </a:buClr>
              <a:buSzPct val="100000"/>
              <a:buFont typeface="Georgia"/>
              <a:buAutoNum type="arabicPeriod"/>
            </a:pPr>
            <a:r>
              <a:rPr lang="en-US" sz="1800" dirty="0" smtClean="0">
                <a:solidFill>
                  <a:schemeClr val="dk1"/>
                </a:solidFill>
                <a:latin typeface="Georgia"/>
                <a:ea typeface="Georgia"/>
                <a:cs typeface="Georgia"/>
                <a:sym typeface="Georgia"/>
              </a:rPr>
              <a:t>Hypothesize </a:t>
            </a:r>
            <a:r>
              <a:rPr lang="en-US" sz="1800" dirty="0">
                <a:solidFill>
                  <a:schemeClr val="dk1"/>
                </a:solidFill>
                <a:latin typeface="Georgia"/>
                <a:ea typeface="Georgia"/>
                <a:cs typeface="Georgia"/>
                <a:sym typeface="Georgia"/>
              </a:rPr>
              <a:t>other topic interpretations.</a:t>
            </a:r>
          </a:p>
        </p:txBody>
      </p:sp>
      <p:sp>
        <p:nvSpPr>
          <p:cNvPr id="733" name="Shape 73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dirty="0">
                <a:latin typeface="Arial" charset="0"/>
                <a:ea typeface="Arial" charset="0"/>
                <a:cs typeface="Arial" charset="0"/>
                <a:sym typeface="Georgia"/>
              </a:rPr>
              <a:t>Code and topics</a:t>
            </a:r>
          </a:p>
        </p:txBody>
      </p:sp>
      <p:sp>
        <p:nvSpPr>
          <p:cNvPr id="734" name="Shape 734"/>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Arial" charset="0"/>
                <a:ea typeface="Arial" charset="0"/>
                <a:cs typeface="Arial" charset="0"/>
                <a:sym typeface="Oswald"/>
              </a:rPr>
              <a:t>DELIVERABLE</a:t>
            </a:r>
          </a:p>
        </p:txBody>
      </p:sp>
      <p:sp>
        <p:nvSpPr>
          <p:cNvPr id="735" name="Shape 735"/>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ANSWER THE FOLLOWING QUESTIONS</a:t>
            </a:r>
          </a:p>
        </p:txBody>
      </p:sp>
      <p:cxnSp>
        <p:nvCxnSpPr>
          <p:cNvPr id="736" name="Shape 7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Shape 74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INTRODUCTION</a:t>
            </a:r>
          </a:p>
        </p:txBody>
      </p:sp>
      <p:sp>
        <p:nvSpPr>
          <p:cNvPr id="742" name="Shape 742"/>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Shape 747"/>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48" name="Shape 748"/>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i="1" dirty="0">
                <a:latin typeface="Arial" charset="0"/>
                <a:ea typeface="Arial" charset="0"/>
                <a:cs typeface="Arial" charset="0"/>
                <a:sym typeface="Georgia"/>
              </a:rPr>
              <a:t>Word2Vec</a:t>
            </a:r>
            <a:r>
              <a:rPr lang="en-US" sz="2800" dirty="0">
                <a:latin typeface="Arial" charset="0"/>
                <a:ea typeface="Arial" charset="0"/>
                <a:cs typeface="Arial" charset="0"/>
                <a:sym typeface="Georgia"/>
              </a:rPr>
              <a:t> is another unsupervised model for latent variable NLP.</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was </a:t>
            </a:r>
            <a:r>
              <a:rPr lang="en-US" sz="2800" u="sng" dirty="0">
                <a:solidFill>
                  <a:schemeClr val="hlink"/>
                </a:solidFill>
                <a:latin typeface="Arial" charset="0"/>
                <a:ea typeface="Arial" charset="0"/>
                <a:cs typeface="Arial" charset="0"/>
                <a:sym typeface="Georgia"/>
                <a:hlinkClick r:id="rId3"/>
              </a:rPr>
              <a:t>originally released by Google</a:t>
            </a:r>
            <a:r>
              <a:rPr lang="en-US" sz="2800" dirty="0">
                <a:latin typeface="Arial" charset="0"/>
                <a:ea typeface="Arial" charset="0"/>
                <a:cs typeface="Arial" charset="0"/>
                <a:sym typeface="Georgia"/>
              </a:rPr>
              <a:t> and further </a:t>
            </a:r>
            <a:r>
              <a:rPr lang="en-US" sz="2800" u="sng" dirty="0">
                <a:solidFill>
                  <a:schemeClr val="hlink"/>
                </a:solidFill>
                <a:latin typeface="Arial" charset="0"/>
                <a:ea typeface="Arial" charset="0"/>
                <a:cs typeface="Arial" charset="0"/>
                <a:sym typeface="Georgia"/>
                <a:hlinkClick r:id="rId4"/>
              </a:rPr>
              <a:t>refined at Stanford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model creates </a:t>
            </a:r>
            <a:r>
              <a:rPr lang="en-US" sz="2800" i="1" dirty="0">
                <a:latin typeface="Arial" charset="0"/>
                <a:ea typeface="Arial" charset="0"/>
                <a:cs typeface="Arial" charset="0"/>
                <a:sym typeface="Georgia"/>
              </a:rPr>
              <a:t>word vectors</a:t>
            </a:r>
            <a:r>
              <a:rPr lang="en-US" sz="2800" dirty="0">
                <a:latin typeface="Arial" charset="0"/>
                <a:ea typeface="Arial" charset="0"/>
                <a:cs typeface="Arial" charset="0"/>
                <a:sym typeface="Georgia"/>
              </a:rPr>
              <a:t>, multidimensional representations of words.  </a:t>
            </a:r>
          </a:p>
          <a:p>
            <a:pPr marR="0" lvl="0" algn="l" rtl="0">
              <a:spcBef>
                <a:spcPts val="0"/>
              </a:spcBef>
              <a:buNone/>
            </a:pPr>
            <a:endParaRPr sz="2800" dirty="0">
              <a:latin typeface="Arial" charset="0"/>
              <a:ea typeface="Arial" charset="0"/>
              <a:cs typeface="Arial" charset="0"/>
              <a:sym typeface="Georgia"/>
            </a:endParaRPr>
          </a:p>
          <a:p>
            <a:pPr marR="0" lvl="0" algn="ctr" rtl="0">
              <a:spcBef>
                <a:spcPts val="0"/>
              </a:spcBef>
              <a:buNone/>
            </a:pPr>
            <a:r>
              <a:rPr lang="en-US" sz="2400" dirty="0">
                <a:latin typeface="Arial" charset="0"/>
                <a:ea typeface="Arial" charset="0"/>
                <a:cs typeface="Arial" charset="0"/>
                <a:sym typeface="Consolas"/>
              </a:rPr>
              <a:t>assembly → [0.12315, 0.23425, 0.89745324, 0.235234, 0.234234,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is similar to having a distribution of concepts or topics that the word may come from.</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Shape 75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54" name="Shape 75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If we take our usual document-word matrix and take its transpose, instead of talking about words as being features of a document, we can talk about </a:t>
            </a:r>
            <a:r>
              <a:rPr lang="en-US" sz="2800" i="1" dirty="0">
                <a:latin typeface="Arial" charset="0"/>
                <a:ea typeface="Arial" charset="0"/>
                <a:cs typeface="Arial" charset="0"/>
                <a:sym typeface="Georgia"/>
              </a:rPr>
              <a:t>documents as being features of a specific word</a:t>
            </a:r>
            <a:r>
              <a:rPr lang="en-US" sz="2800" dirty="0">
                <a:latin typeface="Arial" charset="0"/>
                <a:ea typeface="Arial" charset="0"/>
                <a:cs typeface="Arial" charset="0"/>
                <a:sym typeface="Georgia"/>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In other words, how do we define or characterize a single word?</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We can do so by defining its dictionary definition.</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Georgia"/>
              </a:rPr>
              <a:t>Or we can enumerate all of the ways we might use it.</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Shape 7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0" name="Shape 760"/>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Clr>
                <a:srgbClr val="000000"/>
              </a:buClr>
              <a:buSzPct val="100000"/>
              <a:buFont typeface="Georgia"/>
              <a:buChar char="‣"/>
            </a:pPr>
            <a:r>
              <a:rPr lang="en-US" sz="2800" dirty="0">
                <a:latin typeface="Arial" charset="0"/>
                <a:ea typeface="Arial" charset="0"/>
                <a:cs typeface="Arial" charset="0"/>
                <a:sym typeface="Georgia"/>
              </a:rPr>
              <a:t>Given the word ‘Paris’, we have many contexts or uses we may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['_ is the capital of', '_, France', 'the capital city _', 'the restaurant in _',]</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There are also a bunch of contexts we </a:t>
            </a:r>
            <a:r>
              <a:rPr lang="en-US" sz="2800" i="1" dirty="0">
                <a:latin typeface="Arial" charset="0"/>
                <a:ea typeface="Arial" charset="0"/>
                <a:cs typeface="Arial" charset="0"/>
                <a:sym typeface="Georgia"/>
              </a:rPr>
              <a:t>don’t</a:t>
            </a:r>
            <a:r>
              <a:rPr lang="en-US" sz="2800" dirty="0">
                <a:latin typeface="Arial" charset="0"/>
                <a:ea typeface="Arial" charset="0"/>
                <a:cs typeface="Arial" charset="0"/>
                <a:sym typeface="Georgia"/>
              </a:rPr>
              <a:t> expect to find it in:</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1800" dirty="0">
                <a:solidFill>
                  <a:srgbClr val="333333"/>
                </a:solidFill>
                <a:highlight>
                  <a:srgbClr val="F7F7F7"/>
                </a:highlight>
                <a:latin typeface="Arial" charset="0"/>
                <a:ea typeface="Arial" charset="0"/>
                <a:cs typeface="Arial" charset="0"/>
                <a:sym typeface="Consolas"/>
              </a:rPr>
              <a:t>['can I have a _', 'there's too much _ on this' ... and millions more]</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make a feature or column for each of these contexts.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could represent ‘Paris’ in a sparse feature with all possible contexts.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Shape 440"/>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DIMENSION REDUCTION</a:t>
            </a:r>
            <a:endParaRPr lang="en-US" sz="3200" b="1" dirty="0">
              <a:latin typeface="Arial" charset="0"/>
              <a:ea typeface="Arial" charset="0"/>
              <a:cs typeface="Arial" charset="0"/>
              <a:sym typeface="Oswald"/>
            </a:endParaRPr>
          </a:p>
        </p:txBody>
      </p:sp>
      <p:sp>
        <p:nvSpPr>
          <p:cNvPr id="441" name="Shape 441"/>
          <p:cNvSpPr txBox="1">
            <a:spLocks noGrp="1"/>
          </p:cNvSpPr>
          <p:nvPr>
            <p:ph type="body" idx="1"/>
          </p:nvPr>
        </p:nvSpPr>
        <p:spPr>
          <a:xfrm>
            <a:off x="635006" y="2343206"/>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571500" indent="-571500">
              <a:buAutoNum type="romanUcPeriod"/>
            </a:pPr>
            <a:r>
              <a:rPr lang="en-US" sz="2800" b="1" dirty="0" smtClean="0"/>
              <a:t>DIMENSIONALITY REDUCTION</a:t>
            </a:r>
            <a:endParaRPr lang="en-US" sz="2800" b="1" dirty="0"/>
          </a:p>
          <a:p>
            <a:pPr marL="571500" indent="-571500">
              <a:buAutoNum type="romanUcPeriod"/>
            </a:pPr>
            <a:r>
              <a:rPr lang="en-US" sz="2800" b="1" dirty="0" smtClean="0"/>
              <a:t>PRINCIPAL </a:t>
            </a:r>
            <a:r>
              <a:rPr lang="en-US" sz="2800" b="1" dirty="0"/>
              <a:t>COMPONENTS ANALYSIS </a:t>
            </a:r>
            <a:endParaRPr lang="en-US" sz="2800" b="1" dirty="0" smtClean="0"/>
          </a:p>
          <a:p>
            <a:pPr marL="571500" indent="-571500">
              <a:buAutoNum type="romanUcPeriod"/>
            </a:pPr>
            <a:r>
              <a:rPr lang="en-US" sz="2800" b="1" dirty="0" smtClean="0"/>
              <a:t>APPLY PCA TO IRIS DATASET</a:t>
            </a:r>
          </a:p>
          <a:p>
            <a:pPr marL="571500" indent="-571500">
              <a:buAutoNum type="romanUcPeriod"/>
            </a:pPr>
            <a:r>
              <a:rPr lang="en-US" sz="2800" b="1" dirty="0" smtClean="0">
                <a:effectLst/>
              </a:rPr>
              <a:t>APPLY PCA TO YELP DATASET</a:t>
            </a:r>
            <a:endParaRPr lang="en-US" sz="2800" dirty="0">
              <a:effectLst/>
            </a:endParaRPr>
          </a:p>
        </p:txBody>
      </p:sp>
      <p:sp>
        <p:nvSpPr>
          <p:cNvPr id="442" name="Shape 442"/>
          <p:cNvSpPr txBox="1">
            <a:spLocks noGrp="1"/>
          </p:cNvSpPr>
          <p:nvPr>
            <p:ph type="title"/>
          </p:nvPr>
        </p:nvSpPr>
        <p:spPr>
          <a:xfrm>
            <a:off x="635000" y="1876156"/>
            <a:ext cx="11734800" cy="711300"/>
          </a:xfrm>
          <a:prstGeom prst="rect">
            <a:avLst/>
          </a:prstGeom>
          <a:noFill/>
          <a:ln>
            <a:noFill/>
          </a:ln>
        </p:spPr>
        <p:txBody>
          <a:bodyPr lIns="0" tIns="0" rIns="0" bIns="0" anchor="t" anchorCtr="0">
            <a:noAutofit/>
          </a:bodyPr>
          <a:lstStyle/>
          <a:p>
            <a:pPr marL="0" marR="0" lvl="0" indent="0" algn="l" rtl="0">
              <a:lnSpc>
                <a:spcPct val="92592"/>
              </a:lnSpc>
              <a:spcBef>
                <a:spcPts val="0"/>
              </a:spcBef>
              <a:buSzPct val="25000"/>
              <a:buNone/>
            </a:pPr>
            <a:r>
              <a:rPr lang="en-US" sz="5400" b="1" dirty="0">
                <a:latin typeface="Arial" charset="0"/>
                <a:ea typeface="Arial" charset="0"/>
                <a:cs typeface="Arial" charset="0"/>
                <a:sym typeface="Oswald"/>
              </a:rPr>
              <a:t>LEARNING OBJECTIVES</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Shape 76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66" name="Shape 766"/>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Additionally, the first few examples represent the </a:t>
            </a:r>
            <a:r>
              <a:rPr lang="en-US" sz="2800" i="1" dirty="0">
                <a:latin typeface="Arial" charset="0"/>
                <a:ea typeface="Arial" charset="0"/>
                <a:cs typeface="Arial" charset="0"/>
                <a:sym typeface="Georgia"/>
              </a:rPr>
              <a:t>same</a:t>
            </a:r>
            <a:r>
              <a:rPr lang="en-US" sz="2800" dirty="0">
                <a:latin typeface="Arial" charset="0"/>
                <a:ea typeface="Arial" charset="0"/>
                <a:cs typeface="Arial" charset="0"/>
                <a:sym typeface="Georgia"/>
              </a:rPr>
              <a:t> concept:</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city like thing, so it contains shops and restaurants.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R="0" lvl="1" algn="l" rtl="0">
              <a:lnSpc>
                <a:spcPct val="100000"/>
              </a:lnSpc>
              <a:spcBef>
                <a:spcPts val="0"/>
              </a:spcBef>
              <a:spcAft>
                <a:spcPts val="0"/>
              </a:spcAft>
              <a:buSzPct val="100000"/>
              <a:buFont typeface="Georgia"/>
            </a:pPr>
            <a:r>
              <a:rPr lang="en-US" sz="2800" dirty="0">
                <a:latin typeface="Arial" charset="0"/>
                <a:ea typeface="Arial" charset="0"/>
                <a:cs typeface="Arial" charset="0"/>
                <a:sym typeface="Georgia"/>
              </a:rPr>
              <a:t>Paris is a capital city.</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We want to use </a:t>
            </a:r>
            <a:r>
              <a:rPr lang="en-US" sz="2800" b="1" dirty="0">
                <a:latin typeface="Arial" charset="0"/>
                <a:ea typeface="Arial" charset="0"/>
                <a:cs typeface="Arial" charset="0"/>
                <a:sym typeface="Georgia"/>
              </a:rPr>
              <a:t>dimensionality reduction</a:t>
            </a:r>
            <a:r>
              <a:rPr lang="en-US" sz="2800" dirty="0">
                <a:latin typeface="Arial" charset="0"/>
                <a:ea typeface="Arial" charset="0"/>
                <a:cs typeface="Arial" charset="0"/>
                <a:sym typeface="Georgia"/>
              </a:rPr>
              <a:t> to find a </a:t>
            </a:r>
            <a:r>
              <a:rPr lang="en-US" sz="2800" i="1" dirty="0">
                <a:latin typeface="Arial" charset="0"/>
                <a:ea typeface="Arial" charset="0"/>
                <a:cs typeface="Arial" charset="0"/>
                <a:sym typeface="Georgia"/>
              </a:rPr>
              <a:t>few</a:t>
            </a:r>
            <a:r>
              <a:rPr lang="en-US" sz="2800" dirty="0">
                <a:latin typeface="Arial" charset="0"/>
                <a:ea typeface="Arial" charset="0"/>
                <a:cs typeface="Arial" charset="0"/>
                <a:sym typeface="Georgia"/>
              </a:rPr>
              <a:t> concepts per word instead of </a:t>
            </a:r>
            <a:r>
              <a:rPr lang="en-US" sz="2800" i="1" dirty="0">
                <a:latin typeface="Arial" charset="0"/>
                <a:ea typeface="Arial" charset="0"/>
                <a:cs typeface="Arial" charset="0"/>
                <a:sym typeface="Georgia"/>
              </a:rPr>
              <a:t>all</a:t>
            </a:r>
            <a:r>
              <a:rPr lang="en-US" sz="2800" dirty="0">
                <a:latin typeface="Arial" charset="0"/>
                <a:ea typeface="Arial" charset="0"/>
                <a:cs typeface="Arial" charset="0"/>
                <a:sym typeface="Georgia"/>
              </a:rPr>
              <a:t> possible contexts.</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Shape 77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a:t>
            </a:r>
          </a:p>
        </p:txBody>
      </p:sp>
      <p:sp>
        <p:nvSpPr>
          <p:cNvPr id="772" name="Shape 772"/>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LDA</a:t>
            </a:r>
            <a:r>
              <a:rPr lang="en-US" sz="2800">
                <a:latin typeface="Arial" charset="0"/>
                <a:ea typeface="Arial" charset="0"/>
                <a:cs typeface="Arial" charset="0"/>
                <a:sym typeface="Georgia"/>
              </a:rPr>
              <a:t>, we could do this by identifying the topics a word was most likely to come from.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With </a:t>
            </a:r>
            <a:r>
              <a:rPr lang="en-US" sz="2800" b="1">
                <a:latin typeface="Arial" charset="0"/>
                <a:ea typeface="Arial" charset="0"/>
                <a:cs typeface="Arial" charset="0"/>
                <a:sym typeface="Georgia"/>
              </a:rPr>
              <a:t>Word2Vec</a:t>
            </a:r>
            <a:r>
              <a:rPr lang="en-US" sz="2800">
                <a:latin typeface="Arial" charset="0"/>
                <a:ea typeface="Arial" charset="0"/>
                <a:cs typeface="Arial" charset="0"/>
                <a:sym typeface="Georgia"/>
              </a:rPr>
              <a:t>, we will replace the overlapping contexts by some concept that represents them.</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Like other techniques, our goal is to identify correlated columns and replace them with a new column that represents those replaced columns.</a:t>
            </a:r>
          </a:p>
          <a:p>
            <a:pPr marR="0" lvl="0" algn="l" rtl="0">
              <a:lnSpc>
                <a:spcPct val="100000"/>
              </a:lnSpc>
              <a:spcBef>
                <a:spcPts val="0"/>
              </a:spcBef>
              <a:spcAft>
                <a:spcPts val="0"/>
              </a:spcAft>
              <a:buNone/>
            </a:pPr>
            <a:endParaRPr sz="280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a:latin typeface="Arial" charset="0"/>
                <a:ea typeface="Arial" charset="0"/>
                <a:cs typeface="Arial" charset="0"/>
                <a:sym typeface="Georgia"/>
              </a:rPr>
              <a:t>We can replace the [‘_ is a city’, ‘_ is a capital’, ‘I flew into _ today’]  columns by a single column, ‘IsACity’.</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Shape 777"/>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With a trained model, Word2Vec can be used for many tasks.</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A commonly used feature of Word2Vec is being able to ask what words are similar to each other.</a:t>
            </a:r>
          </a:p>
          <a:p>
            <a:pPr marR="0" lvl="0" algn="l" rtl="0">
              <a:lnSpc>
                <a:spcPct val="100000"/>
              </a:lnSpc>
              <a:spcBef>
                <a:spcPts val="0"/>
              </a:spcBef>
              <a:spcAft>
                <a:spcPts val="0"/>
              </a:spcAft>
              <a:buNone/>
            </a:pPr>
            <a:endParaRPr sz="2800" dirty="0">
              <a:latin typeface="Arial" charset="0"/>
              <a:ea typeface="Arial" charset="0"/>
              <a:cs typeface="Arial" charset="0"/>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For example, if you ask for words similar to ‘</a:t>
            </a:r>
            <a:r>
              <a:rPr lang="en-US" sz="2800" dirty="0" err="1">
                <a:latin typeface="Arial" charset="0"/>
                <a:ea typeface="Arial" charset="0"/>
                <a:cs typeface="Arial" charset="0"/>
                <a:sym typeface="Georgia"/>
              </a:rPr>
              <a:t>france</a:t>
            </a:r>
            <a:r>
              <a:rPr lang="en-US" sz="2800" dirty="0">
                <a:latin typeface="Arial" charset="0"/>
                <a:ea typeface="Arial" charset="0"/>
                <a:cs typeface="Arial" charset="0"/>
                <a:sym typeface="Georgia"/>
              </a:rPr>
              <a:t>’, you would get:</a:t>
            </a:r>
          </a:p>
          <a:p>
            <a:pPr marR="0" lvl="0" algn="l" rtl="0">
              <a:lnSpc>
                <a:spcPct val="100000"/>
              </a:lnSpc>
              <a:spcBef>
                <a:spcPts val="0"/>
              </a:spcBef>
              <a:spcAft>
                <a:spcPts val="0"/>
              </a:spcAft>
              <a:buNone/>
            </a:pPr>
            <a:endParaRPr sz="600" dirty="0">
              <a:latin typeface="Consolas"/>
              <a:ea typeface="Consolas"/>
              <a:cs typeface="Consolas"/>
              <a:sym typeface="Consolas"/>
            </a:endParaRPr>
          </a:p>
          <a:p>
            <a:pPr lvl="0" algn="ctr" rtl="0">
              <a:lnSpc>
                <a:spcPct val="115000"/>
              </a:lnSpc>
              <a:spcBef>
                <a:spcPts val="800"/>
              </a:spcBef>
              <a:spcAft>
                <a:spcPts val="800"/>
              </a:spcAft>
              <a:buNone/>
            </a:pPr>
            <a:r>
              <a:rPr lang="en-US" sz="2200" dirty="0" err="1">
                <a:solidFill>
                  <a:srgbClr val="006600"/>
                </a:solidFill>
                <a:highlight>
                  <a:srgbClr val="FFFFFF"/>
                </a:highlight>
                <a:latin typeface="Consolas"/>
                <a:ea typeface="Consolas"/>
                <a:cs typeface="Consolas"/>
                <a:sym typeface="Consolas"/>
              </a:rPr>
              <a:t>spain</a:t>
            </a:r>
            <a:r>
              <a:rPr lang="en-US" sz="2200" dirty="0">
                <a:solidFill>
                  <a:srgbClr val="006600"/>
                </a:solidFill>
                <a:highlight>
                  <a:srgbClr val="FFFFFF"/>
                </a:highlight>
                <a:latin typeface="Consolas"/>
                <a:ea typeface="Consolas"/>
                <a:cs typeface="Consolas"/>
                <a:sym typeface="Consolas"/>
              </a:rPr>
              <a:t>		0.678515</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belgium</a:t>
            </a:r>
            <a:r>
              <a:rPr lang="en-US" sz="2200" dirty="0">
                <a:solidFill>
                  <a:srgbClr val="006600"/>
                </a:solidFill>
                <a:highlight>
                  <a:srgbClr val="FFFFFF"/>
                </a:highlight>
                <a:latin typeface="Consolas"/>
                <a:ea typeface="Consolas"/>
                <a:cs typeface="Consolas"/>
                <a:sym typeface="Consolas"/>
              </a:rPr>
              <a:t>		0.665923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netherlands</a:t>
            </a:r>
            <a:r>
              <a:rPr lang="en-US" sz="2200" dirty="0">
                <a:solidFill>
                  <a:srgbClr val="006600"/>
                </a:solidFill>
                <a:highlight>
                  <a:srgbClr val="FFFFFF"/>
                </a:highlight>
                <a:latin typeface="Consolas"/>
                <a:ea typeface="Consolas"/>
                <a:cs typeface="Consolas"/>
                <a:sym typeface="Consolas"/>
              </a:rPr>
              <a:t>		0.652428</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italy</a:t>
            </a:r>
            <a:r>
              <a:rPr lang="en-US" sz="2200" dirty="0">
                <a:solidFill>
                  <a:srgbClr val="006600"/>
                </a:solidFill>
                <a:highlight>
                  <a:srgbClr val="FFFFFF"/>
                </a:highlight>
                <a:latin typeface="Consolas"/>
                <a:ea typeface="Consolas"/>
                <a:cs typeface="Consolas"/>
                <a:sym typeface="Consolas"/>
              </a:rPr>
              <a:t>		0.633130</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switzerland</a:t>
            </a:r>
            <a:r>
              <a:rPr lang="en-US" sz="2200" dirty="0">
                <a:solidFill>
                  <a:srgbClr val="006600"/>
                </a:solidFill>
                <a:highlight>
                  <a:srgbClr val="FFFFFF"/>
                </a:highlight>
                <a:latin typeface="Consolas"/>
                <a:ea typeface="Consolas"/>
                <a:cs typeface="Consolas"/>
                <a:sym typeface="Consolas"/>
              </a:rPr>
              <a:t>		0.622323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luxembourg</a:t>
            </a:r>
            <a:r>
              <a:rPr lang="en-US" sz="2200" dirty="0">
                <a:solidFill>
                  <a:srgbClr val="006600"/>
                </a:solidFill>
                <a:highlight>
                  <a:srgbClr val="FFFFFF"/>
                </a:highlight>
                <a:latin typeface="Consolas"/>
                <a:ea typeface="Consolas"/>
                <a:cs typeface="Consolas"/>
                <a:sym typeface="Consolas"/>
              </a:rPr>
              <a:t>		0.610033</a:t>
            </a:r>
            <a:br>
              <a:rPr lang="en-US" sz="2200" dirty="0">
                <a:solidFill>
                  <a:srgbClr val="006600"/>
                </a:solidFill>
                <a:highlight>
                  <a:srgbClr val="FFFFFF"/>
                </a:highlight>
                <a:latin typeface="Consolas"/>
                <a:ea typeface="Consolas"/>
                <a:cs typeface="Consolas"/>
                <a:sym typeface="Consolas"/>
              </a:rPr>
            </a:br>
            <a:r>
              <a:rPr lang="en-US" sz="2200" dirty="0" err="1">
                <a:solidFill>
                  <a:srgbClr val="006600"/>
                </a:solidFill>
                <a:highlight>
                  <a:srgbClr val="FFFFFF"/>
                </a:highlight>
                <a:latin typeface="Consolas"/>
                <a:ea typeface="Consolas"/>
                <a:cs typeface="Consolas"/>
                <a:sym typeface="Consolas"/>
              </a:rPr>
              <a:t>portugal</a:t>
            </a:r>
            <a:r>
              <a:rPr lang="en-US" sz="2200" dirty="0">
                <a:solidFill>
                  <a:srgbClr val="006600"/>
                </a:solidFill>
                <a:highlight>
                  <a:srgbClr val="FFFFFF"/>
                </a:highlight>
                <a:latin typeface="Consolas"/>
                <a:ea typeface="Consolas"/>
                <a:cs typeface="Consolas"/>
                <a:sym typeface="Consolas"/>
              </a:rPr>
              <a:t>		0.577154</a:t>
            </a:r>
            <a:r>
              <a:rPr lang="en-US" sz="1800" dirty="0">
                <a:solidFill>
                  <a:srgbClr val="006600"/>
                </a:solidFill>
                <a:highlight>
                  <a:srgbClr val="FFFFFF"/>
                </a:highlight>
                <a:latin typeface="Consolas"/>
                <a:ea typeface="Consolas"/>
                <a:cs typeface="Consolas"/>
                <a:sym typeface="Consolas"/>
              </a:rPr>
              <a:t/>
            </a:r>
            <a:br>
              <a:rPr lang="en-US" sz="1800" dirty="0">
                <a:solidFill>
                  <a:srgbClr val="006600"/>
                </a:solidFill>
                <a:highlight>
                  <a:srgbClr val="FFFFFF"/>
                </a:highlight>
                <a:latin typeface="Consolas"/>
                <a:ea typeface="Consolas"/>
                <a:cs typeface="Consolas"/>
                <a:sym typeface="Consolas"/>
              </a:rPr>
            </a:br>
            <a:endParaRPr lang="en-US" sz="1800" dirty="0">
              <a:solidFill>
                <a:srgbClr val="006600"/>
              </a:solidFill>
              <a:highlight>
                <a:srgbClr val="FFFFFF"/>
              </a:highlight>
              <a:latin typeface="Consolas"/>
              <a:ea typeface="Consolas"/>
              <a:cs typeface="Consolas"/>
              <a:sym typeface="Consolas"/>
            </a:endParaRPr>
          </a:p>
        </p:txBody>
      </p:sp>
      <p:sp>
        <p:nvSpPr>
          <p:cNvPr id="778" name="Shape 778"/>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Shape 78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a:t>
            </a:r>
          </a:p>
        </p:txBody>
      </p:sp>
      <p:sp>
        <p:nvSpPr>
          <p:cNvPr id="784" name="Shape 784"/>
          <p:cNvSpPr txBox="1">
            <a:spLocks noGrp="1"/>
          </p:cNvSpPr>
          <p:nvPr>
            <p:ph type="body" idx="1"/>
          </p:nvPr>
        </p:nvSpPr>
        <p:spPr>
          <a:xfrm>
            <a:off x="635006" y="1292775"/>
            <a:ext cx="11734800" cy="3809999"/>
          </a:xfrm>
          <a:prstGeom prst="rect">
            <a:avLst/>
          </a:prstGeom>
          <a:noFill/>
          <a:ln>
            <a:noFill/>
          </a:ln>
        </p:spPr>
        <p:txBody>
          <a:bodyPr lIns="0" tIns="0" rIns="0" bIns="0" anchor="t" anchorCtr="0">
            <a:noAutofit/>
          </a:bodyPr>
          <a:lstStyle/>
          <a:p>
            <a:pPr marR="0" lvl="0" algn="l" rtl="0">
              <a:lnSpc>
                <a:spcPct val="100000"/>
              </a:lnSpc>
              <a:spcBef>
                <a:spcPts val="0"/>
              </a:spcBef>
              <a:spcAft>
                <a:spcPts val="0"/>
              </a:spcAft>
              <a:buNone/>
            </a:pPr>
            <a:endParaRPr sz="2800" dirty="0">
              <a:latin typeface="Georgia"/>
              <a:ea typeface="Georgia"/>
              <a:cs typeface="Georgia"/>
              <a:sym typeface="Georgia"/>
            </a:endParaRPr>
          </a:p>
          <a:p>
            <a:pPr marL="203200" marR="0" lvl="0" indent="-256540" algn="l" rtl="0">
              <a:lnSpc>
                <a:spcPct val="100000"/>
              </a:lnSpc>
              <a:spcBef>
                <a:spcPts val="0"/>
              </a:spcBef>
              <a:spcAft>
                <a:spcPts val="0"/>
              </a:spcAft>
              <a:buSzPct val="100000"/>
              <a:buFont typeface="Georgia"/>
              <a:buChar char="‣"/>
            </a:pPr>
            <a:r>
              <a:rPr lang="en-US" sz="2800" dirty="0">
                <a:latin typeface="Arial" charset="0"/>
                <a:ea typeface="Arial" charset="0"/>
                <a:cs typeface="Arial" charset="0"/>
                <a:sym typeface="Georgia"/>
              </a:rPr>
              <a:t>If we have data for other languages, Word2Vec could also be used for translation.</a:t>
            </a:r>
          </a:p>
        </p:txBody>
      </p:sp>
      <p:pic>
        <p:nvPicPr>
          <p:cNvPr id="785" name="Shape 785"/>
          <p:cNvPicPr preferRelativeResize="0"/>
          <p:nvPr/>
        </p:nvPicPr>
        <p:blipFill>
          <a:blip r:embed="rId3">
            <a:alphaModFix/>
          </a:blip>
          <a:stretch>
            <a:fillRect/>
          </a:stretch>
        </p:blipFill>
        <p:spPr>
          <a:xfrm>
            <a:off x="1559899" y="3033050"/>
            <a:ext cx="9885000" cy="35423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Shape 790"/>
          <p:cNvSpPr/>
          <p:nvPr/>
        </p:nvSpPr>
        <p:spPr>
          <a:xfrm>
            <a:off x="635000" y="736600"/>
            <a:ext cx="10816499"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KNOWLEDGE CHECK</a:t>
            </a:r>
          </a:p>
        </p:txBody>
      </p:sp>
      <p:pic>
        <p:nvPicPr>
          <p:cNvPr id="791" name="Shape 791"/>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792" name="Shape 792"/>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793" name="Shape 793"/>
          <p:cNvSpPr/>
          <p:nvPr/>
        </p:nvSpPr>
        <p:spPr>
          <a:xfrm>
            <a:off x="3052744" y="5792341"/>
            <a:ext cx="4170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Answers to the above questions</a:t>
            </a:r>
          </a:p>
        </p:txBody>
      </p:sp>
      <p:sp>
        <p:nvSpPr>
          <p:cNvPr id="794" name="Shape 794"/>
          <p:cNvSpPr/>
          <p:nvPr/>
        </p:nvSpPr>
        <p:spPr>
          <a:xfrm>
            <a:off x="2961475" y="2224349"/>
            <a:ext cx="9174599" cy="3010199"/>
          </a:xfrm>
          <a:prstGeom prst="rect">
            <a:avLst/>
          </a:prstGeom>
          <a:noFill/>
          <a:ln>
            <a:noFill/>
          </a:ln>
        </p:spPr>
        <p:txBody>
          <a:bodyPr lIns="50800" tIns="50800" rIns="50800" bIns="50800" anchor="ctr" anchorCtr="0">
            <a:noAutofit/>
          </a:bodyPr>
          <a:lstStyle/>
          <a:p>
            <a:pPr marL="457200" lvl="0" indent="-342900" rtl="0">
              <a:spcBef>
                <a:spcPts val="0"/>
              </a:spcBef>
              <a:buClr>
                <a:schemeClr val="dk1"/>
              </a:buClr>
              <a:buSzPct val="100000"/>
              <a:buFont typeface="Georgia"/>
              <a:buAutoNum type="arabicPeriod"/>
            </a:pPr>
            <a:r>
              <a:rPr lang="en-US" sz="1800">
                <a:solidFill>
                  <a:schemeClr val="dk1"/>
                </a:solidFill>
                <a:latin typeface="Arial" charset="0"/>
                <a:ea typeface="Arial" charset="0"/>
                <a:cs typeface="Arial" charset="0"/>
                <a:sym typeface="Georgia"/>
              </a:rPr>
              <a:t>After reviewing the analogies, brainstorm some word vector math.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
            </a:r>
            <a:br>
              <a:rPr lang="en-US" sz="1800">
                <a:solidFill>
                  <a:schemeClr val="dk1"/>
                </a:solidFill>
                <a:latin typeface="Arial" charset="0"/>
                <a:ea typeface="Arial" charset="0"/>
                <a:cs typeface="Arial" charset="0"/>
                <a:sym typeface="Georgia"/>
              </a:rPr>
            </a:br>
            <a:r>
              <a:rPr lang="en-US" sz="1800">
                <a:solidFill>
                  <a:schemeClr val="dk1"/>
                </a:solidFill>
                <a:latin typeface="Arial" charset="0"/>
                <a:ea typeface="Arial" charset="0"/>
                <a:cs typeface="Arial" charset="0"/>
                <a:sym typeface="Georgia"/>
              </a:rPr>
              <a:t>For example, what do you think would happen if you subtracted the vector for ‘Man’ from ‘King’.  Do you think you would get ‘Queen’?</a:t>
            </a:r>
          </a:p>
        </p:txBody>
      </p:sp>
      <p:sp>
        <p:nvSpPr>
          <p:cNvPr id="795" name="Shape 795"/>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796" name="Shape 796"/>
          <p:cNvSpPr/>
          <p:nvPr/>
        </p:nvSpPr>
        <p:spPr>
          <a:xfrm>
            <a:off x="2989800" y="1776150"/>
            <a:ext cx="95763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ANSWER THE FOLLOWING QUESTIONS</a:t>
            </a:r>
          </a:p>
        </p:txBody>
      </p:sp>
      <p:cxnSp>
        <p:nvCxnSpPr>
          <p:cNvPr id="797" name="Shape 797"/>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Shape 802"/>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DEMO	</a:t>
            </a:r>
          </a:p>
        </p:txBody>
      </p:sp>
      <p:sp>
        <p:nvSpPr>
          <p:cNvPr id="803" name="Shape 803"/>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WORD2VEC IN GENSIM</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Georgia"/>
              <a:ea typeface="Georgia"/>
              <a:cs typeface="Georgia"/>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We will build a Word2Vec model using the body text of the articles available in the </a:t>
            </a:r>
            <a:r>
              <a:rPr lang="en-US" sz="2800" dirty="0" err="1">
                <a:latin typeface="Arial" charset="0"/>
                <a:ea typeface="Arial" charset="0"/>
                <a:cs typeface="Arial" charset="0"/>
                <a:sym typeface="Georgia"/>
              </a:rPr>
              <a:t>StumbleUpon</a:t>
            </a:r>
            <a:r>
              <a:rPr lang="en-US" sz="2800" dirty="0">
                <a:latin typeface="Arial" charset="0"/>
                <a:ea typeface="Arial" charset="0"/>
                <a:cs typeface="Arial" charset="0"/>
                <a:sym typeface="Georgia"/>
              </a:rPr>
              <a:t> dataset.</a:t>
            </a:r>
          </a:p>
          <a:p>
            <a:pPr marR="0" lvl="0" algn="l" rtl="0">
              <a:spcBef>
                <a:spcPts val="0"/>
              </a:spcBef>
              <a:buNone/>
            </a:pPr>
            <a:endParaRPr sz="2400" dirty="0">
              <a:latin typeface="Georgia"/>
              <a:ea typeface="Georgia"/>
              <a:cs typeface="Georgia"/>
              <a:sym typeface="Georgia"/>
            </a:endParaRPr>
          </a:p>
          <a:p>
            <a:pPr lvl="0" rtl="0">
              <a:lnSpc>
                <a:spcPct val="145000"/>
              </a:lnSpc>
              <a:spcBef>
                <a:spcPts val="0"/>
              </a:spcBef>
              <a:buNone/>
            </a:pPr>
            <a:r>
              <a:rPr lang="en-US" sz="2400" dirty="0">
                <a:highlight>
                  <a:srgbClr val="F7F7F7"/>
                </a:highlight>
                <a:latin typeface="Consolas"/>
                <a:ea typeface="Consolas"/>
                <a:cs typeface="Consolas"/>
                <a:sym typeface="Consolas"/>
              </a:rPr>
              <a:t>from gensim.models.word2vec import Word2Vec</a:t>
            </a:r>
          </a:p>
          <a:p>
            <a:pPr lvl="0" rtl="0">
              <a:lnSpc>
                <a:spcPct val="145000"/>
              </a:lnSpc>
              <a:spcBef>
                <a:spcPts val="0"/>
              </a:spcBef>
              <a:buNone/>
            </a:pPr>
            <a:endParaRPr sz="2400" dirty="0">
              <a:solidFill>
                <a:srgbClr val="969896"/>
              </a:solidFill>
              <a:highlight>
                <a:srgbClr val="F7F7F7"/>
              </a:highlight>
              <a:latin typeface="Consolas"/>
              <a:ea typeface="Consolas"/>
              <a:cs typeface="Consolas"/>
              <a:sym typeface="Consolas"/>
            </a:endParaRPr>
          </a:p>
          <a:p>
            <a:pPr lvl="0" rtl="0">
              <a:lnSpc>
                <a:spcPct val="145000"/>
              </a:lnSpc>
              <a:spcBef>
                <a:spcPts val="0"/>
              </a:spcBef>
              <a:buClr>
                <a:schemeClr val="dk1"/>
              </a:buClr>
              <a:buSzPct val="45833"/>
              <a:buFont typeface="Arial"/>
              <a:buNone/>
            </a:pPr>
            <a:r>
              <a:rPr lang="en-US" sz="2400" dirty="0">
                <a:solidFill>
                  <a:srgbClr val="969896"/>
                </a:solidFill>
                <a:highlight>
                  <a:srgbClr val="F7F7F7"/>
                </a:highlight>
                <a:latin typeface="Consolas"/>
                <a:ea typeface="Consolas"/>
                <a:cs typeface="Consolas"/>
                <a:sym typeface="Consolas"/>
              </a:rPr>
              <a:t># Setup the body text</a:t>
            </a: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text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data.body.dropna</a:t>
            </a:r>
            <a:r>
              <a:rPr lang="en-US" sz="2400" dirty="0">
                <a:solidFill>
                  <a:srgbClr val="333333"/>
                </a:solidFill>
                <a:highlight>
                  <a:srgbClr val="F7F7F7"/>
                </a:highlight>
                <a:latin typeface="Consolas"/>
                <a:ea typeface="Consolas"/>
                <a:cs typeface="Consolas"/>
                <a:sym typeface="Consolas"/>
              </a:rPr>
              <a:t>().map(</a:t>
            </a:r>
            <a:r>
              <a:rPr lang="en-US" sz="2400" dirty="0">
                <a:solidFill>
                  <a:srgbClr val="A71D5D"/>
                </a:solidFill>
                <a:highlight>
                  <a:srgbClr val="F7F7F7"/>
                </a:highlight>
                <a:latin typeface="Consolas"/>
                <a:ea typeface="Consolas"/>
                <a:cs typeface="Consolas"/>
                <a:sym typeface="Consolas"/>
              </a:rPr>
              <a:t>lambda</a:t>
            </a:r>
            <a:r>
              <a:rPr lang="en-US" sz="2400" dirty="0">
                <a:solidFill>
                  <a:srgbClr val="333333"/>
                </a:solidFill>
                <a:highlight>
                  <a:srgbClr val="F7F7F7"/>
                </a:highlight>
                <a:latin typeface="Consolas"/>
                <a:ea typeface="Consolas"/>
                <a:cs typeface="Consolas"/>
                <a:sym typeface="Consolas"/>
              </a:rPr>
              <a:t> x: </a:t>
            </a:r>
            <a:r>
              <a:rPr lang="en-US" sz="2400" dirty="0" err="1">
                <a:solidFill>
                  <a:srgbClr val="333333"/>
                </a:solidFill>
                <a:highlight>
                  <a:srgbClr val="F7F7F7"/>
                </a:highlight>
                <a:latin typeface="Consolas"/>
                <a:ea typeface="Consolas"/>
                <a:cs typeface="Consolas"/>
                <a:sym typeface="Consolas"/>
              </a:rPr>
              <a:t>x.split</a:t>
            </a:r>
            <a:r>
              <a:rPr lang="en-US" sz="2400" dirty="0">
                <a:solidFill>
                  <a:srgbClr val="333333"/>
                </a:solidFill>
                <a:highlight>
                  <a:srgbClr val="F7F7F7"/>
                </a:highlight>
                <a:latin typeface="Consolas"/>
                <a:ea typeface="Consolas"/>
                <a:cs typeface="Consolas"/>
                <a:sym typeface="Consolas"/>
              </a:rPr>
              <a:t>())</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
            </a:r>
            <a:br>
              <a:rPr lang="en-US" sz="2400" dirty="0">
                <a:solidFill>
                  <a:srgbClr val="333333"/>
                </a:solidFill>
                <a:highlight>
                  <a:srgbClr val="F7F7F7"/>
                </a:highlight>
                <a:latin typeface="Consolas"/>
                <a:ea typeface="Consolas"/>
                <a:cs typeface="Consolas"/>
                <a:sym typeface="Consolas"/>
              </a:rPr>
            </a:br>
            <a:r>
              <a:rPr lang="en-US" sz="2400" dirty="0">
                <a:solidFill>
                  <a:srgbClr val="A71D5D"/>
                </a:solidFill>
                <a:highlight>
                  <a:srgbClr val="F7F7F7"/>
                </a:highlight>
                <a:latin typeface="Consolas"/>
                <a:ea typeface="Consolas"/>
                <a:cs typeface="Consolas"/>
                <a:sym typeface="Consolas"/>
              </a:rPr>
              <a:t>from</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333333"/>
                </a:solidFill>
                <a:highlight>
                  <a:srgbClr val="F7F7F7"/>
                </a:highlight>
                <a:latin typeface="Consolas"/>
                <a:ea typeface="Consolas"/>
                <a:cs typeface="Consolas"/>
                <a:sym typeface="Consolas"/>
              </a:rPr>
              <a:t>gensim.models</a:t>
            </a:r>
            <a:r>
              <a:rPr lang="en-US" sz="2400" dirty="0">
                <a:solidFill>
                  <a:srgbClr val="333333"/>
                </a:solidFill>
                <a:highlight>
                  <a:srgbClr val="F7F7F7"/>
                </a:highlight>
                <a:latin typeface="Consolas"/>
                <a:ea typeface="Consolas"/>
                <a:cs typeface="Consolas"/>
                <a:sym typeface="Consolas"/>
              </a:rPr>
              <a:t> </a:t>
            </a:r>
            <a:r>
              <a:rPr lang="en-US" sz="2400" dirty="0">
                <a:solidFill>
                  <a:srgbClr val="A71D5D"/>
                </a:solidFill>
                <a:highlight>
                  <a:srgbClr val="F7F7F7"/>
                </a:highlight>
                <a:latin typeface="Consolas"/>
                <a:ea typeface="Consolas"/>
                <a:cs typeface="Consolas"/>
                <a:sym typeface="Consolas"/>
              </a:rPr>
              <a:t>import</a:t>
            </a:r>
            <a:r>
              <a:rPr lang="en-US" sz="2400" dirty="0">
                <a:solidFill>
                  <a:srgbClr val="333333"/>
                </a:solidFill>
                <a:highlight>
                  <a:srgbClr val="F7F7F7"/>
                </a:highlight>
                <a:latin typeface="Consolas"/>
                <a:ea typeface="Consolas"/>
                <a:cs typeface="Consolas"/>
                <a:sym typeface="Consolas"/>
              </a:rPr>
              <a:t> Word2Vec</a:t>
            </a:r>
            <a:br>
              <a:rPr lang="en-US" sz="2400" dirty="0">
                <a:solidFill>
                  <a:srgbClr val="333333"/>
                </a:solidFill>
                <a:highlight>
                  <a:srgbClr val="F7F7F7"/>
                </a:highlight>
                <a:latin typeface="Consolas"/>
                <a:ea typeface="Consolas"/>
                <a:cs typeface="Consolas"/>
                <a:sym typeface="Consolas"/>
              </a:rPr>
            </a:br>
            <a:r>
              <a:rPr lang="en-US" sz="2400" dirty="0">
                <a:solidFill>
                  <a:srgbClr val="333333"/>
                </a:solidFill>
                <a:highlight>
                  <a:srgbClr val="F7F7F7"/>
                </a:highlight>
                <a:latin typeface="Consolas"/>
                <a:ea typeface="Consolas"/>
                <a:cs typeface="Consolas"/>
                <a:sym typeface="Consolas"/>
              </a:rPr>
              <a:t>model </a:t>
            </a:r>
            <a:r>
              <a:rPr lang="en-US" sz="2400" dirty="0">
                <a:solidFill>
                  <a:srgbClr val="A71D5D"/>
                </a:solidFill>
                <a:highlight>
                  <a:srgbClr val="F7F7F7"/>
                </a:highlight>
                <a:latin typeface="Consolas"/>
                <a:ea typeface="Consolas"/>
                <a:cs typeface="Consolas"/>
                <a:sym typeface="Consolas"/>
              </a:rPr>
              <a:t>=</a:t>
            </a:r>
            <a:r>
              <a:rPr lang="en-US" sz="2400" dirty="0">
                <a:solidFill>
                  <a:srgbClr val="333333"/>
                </a:solidFill>
                <a:highlight>
                  <a:srgbClr val="F7F7F7"/>
                </a:highlight>
                <a:latin typeface="Consolas"/>
                <a:ea typeface="Consolas"/>
                <a:cs typeface="Consolas"/>
                <a:sym typeface="Consolas"/>
              </a:rPr>
              <a:t> Word2Vec(text, </a:t>
            </a:r>
            <a:r>
              <a:rPr lang="en-US" sz="2400" dirty="0">
                <a:solidFill>
                  <a:srgbClr val="ED6A43"/>
                </a:solidFill>
                <a:highlight>
                  <a:srgbClr val="F7F7F7"/>
                </a:highlight>
                <a:latin typeface="Consolas"/>
                <a:ea typeface="Consolas"/>
                <a:cs typeface="Consolas"/>
                <a:sym typeface="Consolas"/>
              </a:rPr>
              <a:t>size</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100</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window</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err="1">
                <a:solidFill>
                  <a:srgbClr val="ED6A43"/>
                </a:solidFill>
                <a:highlight>
                  <a:srgbClr val="F7F7F7"/>
                </a:highlight>
                <a:latin typeface="Consolas"/>
                <a:ea typeface="Consolas"/>
                <a:cs typeface="Consolas"/>
                <a:sym typeface="Consolas"/>
              </a:rPr>
              <a:t>min_count</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5</a:t>
            </a:r>
            <a:r>
              <a:rPr lang="en-US" sz="2400" dirty="0">
                <a:solidFill>
                  <a:srgbClr val="333333"/>
                </a:solidFill>
                <a:highlight>
                  <a:srgbClr val="F7F7F7"/>
                </a:highlight>
                <a:latin typeface="Consolas"/>
                <a:ea typeface="Consolas"/>
                <a:cs typeface="Consolas"/>
                <a:sym typeface="Consolas"/>
              </a:rPr>
              <a:t>, </a:t>
            </a:r>
            <a:r>
              <a:rPr lang="en-US" sz="2400" dirty="0">
                <a:solidFill>
                  <a:srgbClr val="ED6A43"/>
                </a:solidFill>
                <a:highlight>
                  <a:srgbClr val="F7F7F7"/>
                </a:highlight>
                <a:latin typeface="Consolas"/>
                <a:ea typeface="Consolas"/>
                <a:cs typeface="Consolas"/>
                <a:sym typeface="Consolas"/>
              </a:rPr>
              <a:t>workers</a:t>
            </a:r>
            <a:r>
              <a:rPr lang="en-US" sz="2400" dirty="0">
                <a:solidFill>
                  <a:srgbClr val="A71D5D"/>
                </a:solidFill>
                <a:highlight>
                  <a:srgbClr val="F7F7F7"/>
                </a:highlight>
                <a:latin typeface="Consolas"/>
                <a:ea typeface="Consolas"/>
                <a:cs typeface="Consolas"/>
                <a:sym typeface="Consolas"/>
              </a:rPr>
              <a:t>=</a:t>
            </a:r>
            <a:r>
              <a:rPr lang="en-US" sz="2400" dirty="0">
                <a:solidFill>
                  <a:srgbClr val="0086B3"/>
                </a:solidFill>
                <a:highlight>
                  <a:srgbClr val="F7F7F7"/>
                </a:highlight>
                <a:latin typeface="Consolas"/>
                <a:ea typeface="Consolas"/>
                <a:cs typeface="Consolas"/>
                <a:sym typeface="Consolas"/>
              </a:rPr>
              <a:t>4</a:t>
            </a:r>
            <a:r>
              <a:rPr lang="en-US" sz="2400" dirty="0">
                <a:solidFill>
                  <a:srgbClr val="333333"/>
                </a:solidFill>
                <a:highlight>
                  <a:srgbClr val="F7F7F7"/>
                </a:highlight>
                <a:latin typeface="Consolas"/>
                <a:ea typeface="Consolas"/>
                <a:cs typeface="Consolas"/>
                <a:sym typeface="Consolas"/>
              </a:rPr>
              <a:t>)</a:t>
            </a:r>
          </a:p>
          <a:p>
            <a:pPr marR="0" lvl="0" algn="l" rtl="0">
              <a:spcBef>
                <a:spcPts val="0"/>
              </a:spcBef>
              <a:buNone/>
            </a:pPr>
            <a:endParaRPr sz="2800" dirty="0">
              <a:latin typeface="Georgia"/>
              <a:ea typeface="Georgia"/>
              <a:cs typeface="Georgia"/>
              <a:sym typeface="Georgia"/>
            </a:endParaRPr>
          </a:p>
        </p:txBody>
      </p:sp>
      <p:sp>
        <p:nvSpPr>
          <p:cNvPr id="809" name="Shape 80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WORD2VEC IN GENSIM</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Shape 814"/>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a:t>
            </a:r>
            <a:r>
              <a:rPr lang="en-US" sz="2800" dirty="0">
                <a:latin typeface="Arial" charset="0"/>
                <a:ea typeface="Arial" charset="0"/>
                <a:cs typeface="Arial" charset="0"/>
                <a:sym typeface="Consolas"/>
              </a:rPr>
              <a:t>Word2Vec</a:t>
            </a:r>
            <a:r>
              <a:rPr lang="en-US" sz="2800" dirty="0">
                <a:latin typeface="Arial" charset="0"/>
                <a:ea typeface="Arial" charset="0"/>
                <a:cs typeface="Arial" charset="0"/>
                <a:sym typeface="Georgia"/>
              </a:rPr>
              <a:t> class has many arguments.</a:t>
            </a:r>
          </a:p>
          <a:p>
            <a:pPr marR="0" lvl="0" algn="l" rtl="0">
              <a:spcBef>
                <a:spcPts val="0"/>
              </a:spcBef>
              <a:buNone/>
            </a:pPr>
            <a:endParaRPr sz="2800" dirty="0">
              <a:latin typeface="Arial" charset="0"/>
              <a:ea typeface="Arial" charset="0"/>
              <a:cs typeface="Arial" charset="0"/>
              <a:sym typeface="Georgia"/>
            </a:endParaRPr>
          </a:p>
          <a:p>
            <a:pPr marR="0" lvl="1" algn="l" rtl="0">
              <a:spcBef>
                <a:spcPts val="0"/>
              </a:spcBef>
              <a:buSzPct val="100000"/>
              <a:buFont typeface="Georgia"/>
            </a:pPr>
            <a:r>
              <a:rPr lang="en-US" sz="2800" dirty="0">
                <a:latin typeface="Arial" charset="0"/>
                <a:ea typeface="Arial" charset="0"/>
                <a:cs typeface="Arial" charset="0"/>
                <a:sym typeface="Consolas"/>
              </a:rPr>
              <a:t>size</a:t>
            </a:r>
            <a:r>
              <a:rPr lang="en-US" sz="2800" dirty="0">
                <a:latin typeface="Arial" charset="0"/>
                <a:ea typeface="Arial" charset="0"/>
                <a:cs typeface="Arial" charset="0"/>
                <a:sym typeface="Georgia"/>
              </a:rPr>
              <a:t> represents how many concepts or topics we should use.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window</a:t>
            </a:r>
            <a:r>
              <a:rPr lang="en-US" sz="2800" dirty="0">
                <a:latin typeface="Arial" charset="0"/>
                <a:ea typeface="Arial" charset="0"/>
                <a:cs typeface="Arial" charset="0"/>
                <a:sym typeface="Georgia"/>
              </a:rPr>
              <a:t> represents how many words surrounding a sentence we should use as our original feature.</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err="1">
                <a:latin typeface="Arial" charset="0"/>
                <a:ea typeface="Arial" charset="0"/>
                <a:cs typeface="Arial" charset="0"/>
                <a:sym typeface="Consolas"/>
              </a:rPr>
              <a:t>min_count</a:t>
            </a:r>
            <a:r>
              <a:rPr lang="en-US" sz="2800" dirty="0">
                <a:latin typeface="Arial" charset="0"/>
                <a:ea typeface="Arial" charset="0"/>
                <a:cs typeface="Arial" charset="0"/>
                <a:sym typeface="Georgia"/>
              </a:rPr>
              <a:t> is the number of times that context or word must appear.</a:t>
            </a:r>
          </a:p>
          <a:p>
            <a:pPr marR="0" lvl="0" algn="l" rtl="0">
              <a:spcBef>
                <a:spcPts val="0"/>
              </a:spcBef>
              <a:buNone/>
            </a:pPr>
            <a:endParaRPr sz="2800" dirty="0">
              <a:latin typeface="Arial" charset="0"/>
              <a:ea typeface="Arial" charset="0"/>
              <a:cs typeface="Arial" charset="0"/>
              <a:sym typeface="Consolas"/>
            </a:endParaRPr>
          </a:p>
          <a:p>
            <a:pPr marR="0" lvl="1" algn="l" rtl="0">
              <a:spcBef>
                <a:spcPts val="0"/>
              </a:spcBef>
              <a:buSzPct val="100000"/>
              <a:buFont typeface="Georgia"/>
            </a:pPr>
            <a:r>
              <a:rPr lang="en-US" sz="2800" dirty="0">
                <a:latin typeface="Arial" charset="0"/>
                <a:ea typeface="Arial" charset="0"/>
                <a:cs typeface="Arial" charset="0"/>
                <a:sym typeface="Consolas"/>
              </a:rPr>
              <a:t>workers</a:t>
            </a:r>
            <a:r>
              <a:rPr lang="en-US" sz="2800" dirty="0">
                <a:latin typeface="Arial" charset="0"/>
                <a:ea typeface="Arial" charset="0"/>
                <a:cs typeface="Arial" charset="0"/>
                <a:sym typeface="Georgia"/>
              </a:rPr>
              <a:t> is the number of CPU cores to use to speed up model training.</a:t>
            </a:r>
          </a:p>
          <a:p>
            <a:pPr marL="0" marR="0" lvl="0" indent="0" algn="l" rtl="0">
              <a:spcBef>
                <a:spcPts val="0"/>
              </a:spcBef>
              <a:buNone/>
            </a:pPr>
            <a:endParaRPr sz="2800" dirty="0">
              <a:latin typeface="Arial" charset="0"/>
              <a:ea typeface="Arial" charset="0"/>
              <a:cs typeface="Arial" charset="0"/>
              <a:sym typeface="Georgia"/>
            </a:endParaRPr>
          </a:p>
        </p:txBody>
      </p:sp>
      <p:sp>
        <p:nvSpPr>
          <p:cNvPr id="815" name="Shape 815"/>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Shape 820"/>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The model has a </a:t>
            </a:r>
            <a:r>
              <a:rPr lang="en-US" sz="2800" dirty="0" err="1">
                <a:latin typeface="Arial" charset="0"/>
                <a:ea typeface="Arial" charset="0"/>
                <a:cs typeface="Arial" charset="0"/>
                <a:sym typeface="Georgia"/>
              </a:rPr>
              <a:t>most_similar</a:t>
            </a:r>
            <a:r>
              <a:rPr lang="en-US" sz="2800" dirty="0">
                <a:latin typeface="Arial" charset="0"/>
                <a:ea typeface="Arial" charset="0"/>
                <a:cs typeface="Arial" charset="0"/>
                <a:sym typeface="Georgia"/>
              </a:rPr>
              <a:t> function that helps find the words </a:t>
            </a:r>
            <a:r>
              <a:rPr lang="en-US" sz="2800" i="1" dirty="0">
                <a:latin typeface="Arial" charset="0"/>
                <a:ea typeface="Arial" charset="0"/>
                <a:cs typeface="Arial" charset="0"/>
                <a:sym typeface="Georgia"/>
              </a:rPr>
              <a:t>most similar</a:t>
            </a:r>
            <a:r>
              <a:rPr lang="en-US" sz="2800" dirty="0">
                <a:latin typeface="Arial" charset="0"/>
                <a:ea typeface="Arial" charset="0"/>
                <a:cs typeface="Arial" charset="0"/>
                <a:sym typeface="Georgia"/>
              </a:rPr>
              <a:t> to the one you queried.</a:t>
            </a:r>
          </a:p>
          <a:p>
            <a:pPr marR="0" lvl="0" algn="l" rtl="0">
              <a:spcBef>
                <a:spcPts val="0"/>
              </a:spcBef>
              <a:buNone/>
            </a:pPr>
            <a:r>
              <a:rPr lang="en-US" sz="2800" dirty="0">
                <a:latin typeface="Arial" charset="0"/>
                <a:ea typeface="Arial" charset="0"/>
                <a:cs typeface="Arial" charset="0"/>
                <a:sym typeface="Georgia"/>
              </a:rPr>
              <a:t>  </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This will return words that are most often used in the same context:</a:t>
            </a:r>
          </a:p>
          <a:p>
            <a:pPr marR="0" lvl="0" algn="l" rtl="0">
              <a:spcBef>
                <a:spcPts val="0"/>
              </a:spcBef>
              <a:buNone/>
            </a:pPr>
            <a:endParaRPr sz="2800" dirty="0">
              <a:latin typeface="Arial" charset="0"/>
              <a:ea typeface="Arial" charset="0"/>
              <a:cs typeface="Arial" charset="0"/>
              <a:sym typeface="Georgia"/>
            </a:endParaRPr>
          </a:p>
          <a:p>
            <a:pPr lvl="0" algn="ctr" rtl="0">
              <a:lnSpc>
                <a:spcPct val="100000"/>
              </a:lnSpc>
              <a:spcBef>
                <a:spcPts val="0"/>
              </a:spcBef>
              <a:spcAft>
                <a:spcPts val="1200"/>
              </a:spcAft>
              <a:buNone/>
            </a:pPr>
            <a:r>
              <a:rPr lang="en-US" sz="2400" dirty="0" err="1">
                <a:solidFill>
                  <a:srgbClr val="333333"/>
                </a:solidFill>
                <a:highlight>
                  <a:srgbClr val="F7F7F7"/>
                </a:highlight>
                <a:latin typeface="Arial" charset="0"/>
                <a:ea typeface="Arial" charset="0"/>
                <a:cs typeface="Arial" charset="0"/>
                <a:sym typeface="Consolas"/>
              </a:rPr>
              <a:t>model.most_similar</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ED6A43"/>
                </a:solidFill>
                <a:highlight>
                  <a:srgbClr val="F7F7F7"/>
                </a:highlight>
                <a:latin typeface="Arial" charset="0"/>
                <a:ea typeface="Arial" charset="0"/>
                <a:cs typeface="Arial" charset="0"/>
                <a:sym typeface="Consolas"/>
              </a:rPr>
              <a:t>positive</a:t>
            </a:r>
            <a:r>
              <a:rPr lang="en-US" sz="2400" dirty="0">
                <a:solidFill>
                  <a:srgbClr val="A71D5D"/>
                </a:solidFill>
                <a:highlight>
                  <a:srgbClr val="F7F7F7"/>
                </a:highlight>
                <a:latin typeface="Arial" charset="0"/>
                <a:ea typeface="Arial" charset="0"/>
                <a:cs typeface="Arial" charset="0"/>
                <a:sym typeface="Consolas"/>
              </a:rPr>
              <a:t>=</a:t>
            </a:r>
            <a:r>
              <a:rPr lang="en-US" sz="2400" dirty="0">
                <a:solidFill>
                  <a:srgbClr val="333333"/>
                </a:solidFill>
                <a:highlight>
                  <a:srgbClr val="F7F7F7"/>
                </a:highlight>
                <a:latin typeface="Arial" charset="0"/>
                <a:ea typeface="Arial" charset="0"/>
                <a:cs typeface="Arial" charset="0"/>
                <a:sym typeface="Consolas"/>
              </a:rPr>
              <a:t>[</a:t>
            </a:r>
            <a:r>
              <a:rPr lang="en-US" sz="2400" dirty="0">
                <a:solidFill>
                  <a:srgbClr val="183691"/>
                </a:solidFill>
                <a:highlight>
                  <a:srgbClr val="F7F7F7"/>
                </a:highlight>
                <a:latin typeface="Arial" charset="0"/>
                <a:ea typeface="Arial" charset="0"/>
                <a:cs typeface="Arial" charset="0"/>
                <a:sym typeface="Consolas"/>
              </a:rPr>
              <a:t>'cookie'</a:t>
            </a:r>
            <a:r>
              <a:rPr lang="en-US" sz="2400" dirty="0">
                <a:solidFill>
                  <a:srgbClr val="333333"/>
                </a:solidFill>
                <a:highlight>
                  <a:srgbClr val="F7F7F7"/>
                </a:highlight>
                <a:latin typeface="Arial" charset="0"/>
                <a:ea typeface="Arial" charset="0"/>
                <a:cs typeface="Arial" charset="0"/>
                <a:sym typeface="Consolas"/>
              </a:rPr>
              <a:t>, </a:t>
            </a:r>
            <a:r>
              <a:rPr lang="en-US" sz="2400" dirty="0">
                <a:solidFill>
                  <a:srgbClr val="183691"/>
                </a:solidFill>
                <a:highlight>
                  <a:srgbClr val="F7F7F7"/>
                </a:highlight>
                <a:latin typeface="Arial" charset="0"/>
                <a:ea typeface="Arial" charset="0"/>
                <a:cs typeface="Arial" charset="0"/>
                <a:sym typeface="Consolas"/>
              </a:rPr>
              <a:t>'brownie'</a:t>
            </a:r>
            <a:r>
              <a:rPr lang="en-US" sz="2400" dirty="0">
                <a:solidFill>
                  <a:srgbClr val="333333"/>
                </a:solidFill>
                <a:highlight>
                  <a:srgbClr val="F7F7F7"/>
                </a:highlight>
                <a:latin typeface="Arial" charset="0"/>
                <a:ea typeface="Arial" charset="0"/>
                <a:cs typeface="Arial" charset="0"/>
                <a:sym typeface="Consolas"/>
              </a:rPr>
              <a:t>])</a:t>
            </a:r>
          </a:p>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It can easily identify words related to those from this dataset.</a:t>
            </a:r>
          </a:p>
        </p:txBody>
      </p:sp>
      <p:sp>
        <p:nvSpPr>
          <p:cNvPr id="821" name="Shape 82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WORD2VEC IN GENSIM</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Shape 82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HOMEWORK</a:t>
            </a:r>
            <a:endParaRPr lang="en-US" sz="3200" b="1" dirty="0">
              <a:latin typeface="Arial" charset="0"/>
              <a:ea typeface="Arial" charset="0"/>
              <a:cs typeface="Arial" charset="0"/>
              <a:sym typeface="Oswald"/>
            </a:endParaRPr>
          </a:p>
        </p:txBody>
      </p:sp>
      <p:sp>
        <p:nvSpPr>
          <p:cNvPr id="827" name="Shape 82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TWITTER LAB</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Shape 459"/>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OPENING</a:t>
            </a:r>
          </a:p>
        </p:txBody>
      </p:sp>
      <p:sp>
        <p:nvSpPr>
          <p:cNvPr id="460" name="Shape 460"/>
          <p:cNvSpPr/>
          <p:nvPr/>
        </p:nvSpPr>
        <p:spPr>
          <a:xfrm>
            <a:off x="635000" y="1473200"/>
            <a:ext cx="11734800" cy="2806699"/>
          </a:xfrm>
          <a:prstGeom prst="rect">
            <a:avLst/>
          </a:prstGeom>
          <a:noFill/>
          <a:ln>
            <a:noFill/>
          </a:ln>
        </p:spPr>
        <p:txBody>
          <a:bodyPr lIns="0" tIns="0" rIns="0" bIns="0" anchor="t" anchorCtr="0">
            <a:noAutofit/>
          </a:bodyPr>
          <a:lstStyle/>
          <a:p>
            <a:pPr lvl="0" rtl="0">
              <a:lnSpc>
                <a:spcPct val="75000"/>
              </a:lnSpc>
              <a:spcBef>
                <a:spcPts val="0"/>
              </a:spcBef>
              <a:buClr>
                <a:schemeClr val="dk1"/>
              </a:buClr>
              <a:buSzPct val="25000"/>
              <a:buFont typeface="Arial"/>
              <a:buNone/>
            </a:pPr>
            <a:r>
              <a:rPr lang="en-US" sz="9600" b="1" dirty="0">
                <a:solidFill>
                  <a:schemeClr val="lt1"/>
                </a:solidFill>
                <a:latin typeface="Arial" charset="0"/>
                <a:ea typeface="Arial" charset="0"/>
                <a:cs typeface="Arial" charset="0"/>
                <a:sym typeface="Oswald"/>
              </a:rPr>
              <a:t>LATENT VARIABLE </a:t>
            </a:r>
            <a:r>
              <a:rPr lang="en-US" sz="9600" b="1" dirty="0" smtClean="0">
                <a:solidFill>
                  <a:schemeClr val="lt1"/>
                </a:solidFill>
                <a:latin typeface="Arial" charset="0"/>
                <a:ea typeface="Arial" charset="0"/>
                <a:cs typeface="Arial" charset="0"/>
                <a:sym typeface="Oswald"/>
              </a:rPr>
              <a:t>MODELS</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831"/>
        <p:cNvGrpSpPr/>
        <p:nvPr/>
      </p:nvGrpSpPr>
      <p:grpSpPr>
        <a:xfrm>
          <a:off x="0" y="0"/>
          <a:ext cx="0" cy="0"/>
          <a:chOff x="0" y="0"/>
          <a:chExt cx="0" cy="0"/>
        </a:xfrm>
      </p:grpSpPr>
      <p:pic>
        <p:nvPicPr>
          <p:cNvPr id="832" name="Shape 83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33" name="Shape 833"/>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34" name="Shape 834"/>
          <p:cNvSpPr/>
          <p:nvPr/>
        </p:nvSpPr>
        <p:spPr>
          <a:xfrm>
            <a:off x="2961475" y="2224360"/>
            <a:ext cx="7559399" cy="2496599"/>
          </a:xfrm>
          <a:prstGeom prst="rect">
            <a:avLst/>
          </a:prstGeom>
          <a:noFill/>
          <a:ln>
            <a:noFill/>
          </a:ln>
        </p:spPr>
        <p:txBody>
          <a:bodyPr lIns="50800" tIns="50800" rIns="50800" bIns="50800" anchor="ctr" anchorCtr="0">
            <a:noAutofit/>
          </a:bodyPr>
          <a:lstStyle/>
          <a:p>
            <a:pPr lvl="0" rtl="0">
              <a:spcBef>
                <a:spcPts val="0"/>
              </a:spcBef>
              <a:buNone/>
            </a:pPr>
            <a:r>
              <a:rPr lang="en-US" sz="1800" dirty="0">
                <a:latin typeface="Arial" charset="0"/>
                <a:ea typeface="Arial" charset="0"/>
                <a:cs typeface="Arial" charset="0"/>
                <a:sym typeface="Georgia"/>
              </a:rPr>
              <a:t>In this exercise, we will compare some of the classical NLP tools from the last class with these more modern latent variable techniques.  We will do this by comparing information extraction on Twitter using two different methods.</a:t>
            </a:r>
          </a:p>
          <a:p>
            <a:pPr lvl="0" rtl="0">
              <a:spcBef>
                <a:spcPts val="0"/>
              </a:spcBef>
              <a:buNone/>
            </a:pPr>
            <a:endParaRPr sz="1800" dirty="0">
              <a:latin typeface="Arial" charset="0"/>
              <a:ea typeface="Arial" charset="0"/>
              <a:cs typeface="Arial" charset="0"/>
              <a:sym typeface="Georgia"/>
            </a:endParaRPr>
          </a:p>
          <a:p>
            <a:pPr lvl="0" rtl="0">
              <a:spcBef>
                <a:spcPts val="0"/>
              </a:spcBef>
              <a:buNone/>
            </a:pPr>
            <a:r>
              <a:rPr lang="en-US" sz="1800" b="1" dirty="0">
                <a:latin typeface="Arial" charset="0"/>
                <a:ea typeface="Arial" charset="0"/>
                <a:cs typeface="Arial" charset="0"/>
                <a:sym typeface="Georgia"/>
              </a:rPr>
              <a:t>NOTE</a:t>
            </a:r>
            <a:r>
              <a:rPr lang="en-US" sz="1800" dirty="0">
                <a:latin typeface="Arial" charset="0"/>
                <a:ea typeface="Arial" charset="0"/>
                <a:cs typeface="Arial" charset="0"/>
                <a:sym typeface="Georgia"/>
              </a:rPr>
              <a:t>:  There is a pre-existing file of captured tweets you can use.  It is located in the class repo for </a:t>
            </a:r>
            <a:r>
              <a:rPr lang="en-US" sz="1800" dirty="0" smtClean="0">
                <a:latin typeface="Arial" charset="0"/>
                <a:ea typeface="Arial" charset="0"/>
                <a:cs typeface="Arial" charset="0"/>
                <a:sym typeface="Georgia"/>
              </a:rPr>
              <a:t>lesson-12.  </a:t>
            </a:r>
            <a:r>
              <a:rPr lang="en-US" sz="1800" dirty="0">
                <a:latin typeface="Arial" charset="0"/>
                <a:ea typeface="Arial" charset="0"/>
                <a:cs typeface="Arial" charset="0"/>
                <a:sym typeface="Georgia"/>
              </a:rPr>
              <a:t>However, you can also </a:t>
            </a:r>
            <a:r>
              <a:rPr lang="en-US" sz="1800" i="1" dirty="0">
                <a:latin typeface="Arial" charset="0"/>
                <a:ea typeface="Arial" charset="0"/>
                <a:cs typeface="Arial" charset="0"/>
                <a:sym typeface="Georgia"/>
              </a:rPr>
              <a:t>collect your own tweets</a:t>
            </a:r>
            <a:r>
              <a:rPr lang="en-US" sz="1800" dirty="0">
                <a:latin typeface="Arial" charset="0"/>
                <a:ea typeface="Arial" charset="0"/>
                <a:cs typeface="Arial" charset="0"/>
                <a:sym typeface="Georgia"/>
              </a:rPr>
              <a:t> following the instructions in twitter-</a:t>
            </a:r>
            <a:r>
              <a:rPr lang="en-US" sz="1800" dirty="0" err="1">
                <a:latin typeface="Arial" charset="0"/>
                <a:ea typeface="Arial" charset="0"/>
                <a:cs typeface="Arial" charset="0"/>
                <a:sym typeface="Georgia"/>
              </a:rPr>
              <a:t>instructions.md</a:t>
            </a:r>
            <a:r>
              <a:rPr lang="en-US" sz="1800" dirty="0">
                <a:latin typeface="Arial" charset="0"/>
                <a:ea typeface="Arial" charset="0"/>
                <a:cs typeface="Arial" charset="0"/>
                <a:sym typeface="Georgia"/>
              </a:rPr>
              <a:t>.</a:t>
            </a:r>
          </a:p>
        </p:txBody>
      </p:sp>
      <p:sp>
        <p:nvSpPr>
          <p:cNvPr id="835" name="Shape 835"/>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Arial" charset="0"/>
                <a:ea typeface="Arial" charset="0"/>
                <a:cs typeface="Arial" charset="0"/>
                <a:sym typeface="Oswald"/>
              </a:rPr>
              <a:t>DIRECTIONS (45 minutes)</a:t>
            </a:r>
          </a:p>
        </p:txBody>
      </p:sp>
      <p:cxnSp>
        <p:nvCxnSpPr>
          <p:cNvPr id="836" name="Shape 836"/>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37" name="Shape 837"/>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ACTIVITY: TWITTER LAB</a:t>
            </a:r>
          </a:p>
        </p:txBody>
      </p:sp>
      <p:sp>
        <p:nvSpPr>
          <p:cNvPr id="838" name="Shape 838"/>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Arial" charset="0"/>
                <a:ea typeface="Arial" charset="0"/>
                <a:cs typeface="Arial" charset="0"/>
                <a:sym typeface="Georgia"/>
              </a:rPr>
              <a:t>Working code and answers to the questions</a:t>
            </a:r>
          </a:p>
        </p:txBody>
      </p:sp>
      <p:sp>
        <p:nvSpPr>
          <p:cNvPr id="839" name="Shape 839"/>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dirty="0">
                <a:solidFill>
                  <a:srgbClr val="000000"/>
                </a:solidFill>
                <a:latin typeface="Arial" charset="0"/>
                <a:ea typeface="Arial" charset="0"/>
                <a:cs typeface="Arial" charset="0"/>
                <a:sym typeface="Oswald"/>
              </a:rPr>
              <a:t>DELIVERABLE</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pic>
        <p:nvPicPr>
          <p:cNvPr id="844" name="Shape 84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45" name="Shape 84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46" name="Shape 846"/>
          <p:cNvSpPr/>
          <p:nvPr/>
        </p:nvSpPr>
        <p:spPr>
          <a:xfrm>
            <a:off x="2976800" y="2413875"/>
            <a:ext cx="9460199" cy="3752700"/>
          </a:xfrm>
          <a:prstGeom prst="rect">
            <a:avLst/>
          </a:prstGeom>
          <a:noFill/>
          <a:ln>
            <a:noFill/>
          </a:ln>
        </p:spPr>
        <p:txBody>
          <a:bodyPr lIns="50800" tIns="50800" rIns="50800" bIns="50800" anchor="ctr" anchorCtr="0">
            <a:noAutofit/>
          </a:bodyPr>
          <a:lstStyle/>
          <a:p>
            <a:pPr lvl="0" rtl="0">
              <a:spcBef>
                <a:spcPts val="0"/>
              </a:spcBef>
              <a:buNone/>
            </a:pPr>
            <a:r>
              <a:rPr lang="en-US" sz="1800">
                <a:latin typeface="Georgia"/>
                <a:ea typeface="Georgia"/>
                <a:cs typeface="Georgia"/>
                <a:sym typeface="Georgia"/>
              </a:rPr>
              <a:t>Refer to the starter code provided in the class repository for lesson-14.</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LOADING THE DATA</a:t>
            </a:r>
          </a:p>
          <a:p>
            <a:pPr lvl="0" rtl="0">
              <a:spcBef>
                <a:spcPts val="0"/>
              </a:spcBef>
              <a:buNone/>
            </a:pPr>
            <a:endParaRPr sz="2400">
              <a:latin typeface="Georgia"/>
              <a:ea typeface="Georgia"/>
              <a:cs typeface="Georgia"/>
              <a:sym typeface="Georgia"/>
            </a:endParaRPr>
          </a:p>
          <a:p>
            <a:pPr lvl="0" rtl="0">
              <a:lnSpc>
                <a:spcPct val="100000"/>
              </a:lnSpc>
              <a:spcBef>
                <a:spcPts val="0"/>
              </a:spcBef>
              <a:spcAft>
                <a:spcPts val="1200"/>
              </a:spcAft>
              <a:buNone/>
            </a:pPr>
            <a:r>
              <a:rPr lang="en-US" sz="2400">
                <a:solidFill>
                  <a:srgbClr val="333333"/>
                </a:solidFill>
                <a:highlight>
                  <a:srgbClr val="F7F7F7"/>
                </a:highlight>
                <a:latin typeface="Consolas"/>
                <a:ea typeface="Consolas"/>
                <a:cs typeface="Consolas"/>
                <a:sym typeface="Consolas"/>
              </a:rPr>
              <a:t>tweets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for</a:t>
            </a:r>
            <a:r>
              <a:rPr lang="en-US" sz="2400">
                <a:solidFill>
                  <a:srgbClr val="333333"/>
                </a:solidFill>
                <a:highlight>
                  <a:srgbClr val="F7F7F7"/>
                </a:highlight>
                <a:latin typeface="Consolas"/>
                <a:ea typeface="Consolas"/>
                <a:cs typeface="Consolas"/>
                <a:sym typeface="Consolas"/>
              </a:rPr>
              <a:t> tweet </a:t>
            </a:r>
            <a:r>
              <a:rPr lang="en-US" sz="2400">
                <a:solidFill>
                  <a:srgbClr val="A71D5D"/>
                </a:solidFill>
                <a:highlight>
                  <a:srgbClr val="F7F7F7"/>
                </a:highlight>
                <a:latin typeface="Consolas"/>
                <a:ea typeface="Consolas"/>
                <a:cs typeface="Consolas"/>
                <a:sym typeface="Consolas"/>
              </a:rPr>
              <a:t>in</a:t>
            </a:r>
            <a:r>
              <a:rPr lang="en-US" sz="2400">
                <a:solidFill>
                  <a:srgbClr val="333333"/>
                </a:solidFill>
                <a:highlight>
                  <a:srgbClr val="F7F7F7"/>
                </a:highlight>
                <a:latin typeface="Consolas"/>
                <a:ea typeface="Consolas"/>
                <a:cs typeface="Consolas"/>
                <a:sym typeface="Consolas"/>
              </a:rPr>
              <a:t> </a:t>
            </a:r>
            <a:r>
              <a:rPr lang="en-US" sz="2400">
                <a:solidFill>
                  <a:srgbClr val="0086B3"/>
                </a:solidFill>
                <a:highlight>
                  <a:srgbClr val="F7F7F7"/>
                </a:highlight>
                <a:latin typeface="Consolas"/>
                <a:ea typeface="Consolas"/>
                <a:cs typeface="Consolas"/>
                <a:sym typeface="Consolas"/>
              </a:rPr>
              <a:t>open</a:t>
            </a:r>
            <a:r>
              <a:rPr lang="en-US" sz="2400">
                <a:solidFill>
                  <a:srgbClr val="333333"/>
                </a:solidFill>
                <a:highlight>
                  <a:srgbClr val="F7F7F7"/>
                </a:highlight>
                <a:latin typeface="Consolas"/>
                <a:ea typeface="Consolas"/>
                <a:cs typeface="Consolas"/>
                <a:sym typeface="Consolas"/>
              </a:rPr>
              <a:t>(</a:t>
            </a:r>
            <a:r>
              <a:rPr lang="en-US" sz="2400">
                <a:solidFill>
                  <a:srgbClr val="183691"/>
                </a:solidFill>
                <a:highlight>
                  <a:srgbClr val="F7F7F7"/>
                </a:highlight>
                <a:latin typeface="Consolas"/>
                <a:ea typeface="Consolas"/>
                <a:cs typeface="Consolas"/>
                <a:sym typeface="Consolas"/>
              </a:rPr>
              <a:t>'../../assets/dataset/captured-tweets.txt'</a:t>
            </a:r>
            <a:r>
              <a:rPr lang="en-US" sz="2400">
                <a:solidFill>
                  <a:srgbClr val="333333"/>
                </a:solidFill>
                <a:highlight>
                  <a:srgbClr val="F7F7F7"/>
                </a:highlight>
                <a:latin typeface="Consolas"/>
                <a:ea typeface="Consolas"/>
                <a:cs typeface="Consolas"/>
                <a:sym typeface="Consolas"/>
              </a:rPr>
              <a:t>, </a:t>
            </a:r>
            <a:r>
              <a:rPr lang="en-US" sz="2400">
                <a:solidFill>
                  <a:srgbClr val="183691"/>
                </a:solidFill>
                <a:highlight>
                  <a:srgbClr val="F7F7F7"/>
                </a:highlight>
                <a:latin typeface="Consolas"/>
                <a:ea typeface="Consolas"/>
                <a:cs typeface="Consolas"/>
                <a:sym typeface="Consolas"/>
              </a:rPr>
              <a:t>'r'</a:t>
            </a:r>
            <a:r>
              <a:rPr lang="en-US" sz="2400">
                <a:solidFill>
                  <a:srgbClr val="333333"/>
                </a:solidFill>
                <a:highlight>
                  <a:srgbClr val="F7F7F7"/>
                </a:highlight>
                <a:latin typeface="Consolas"/>
                <a:ea typeface="Consolas"/>
                <a:cs typeface="Consolas"/>
                <a:sym typeface="Consolas"/>
              </a:rPr>
              <a:t>)]</a:t>
            </a:r>
          </a:p>
          <a:p>
            <a:pPr lvl="0" rtl="0">
              <a:spcBef>
                <a:spcPts val="0"/>
              </a:spcBef>
              <a:buNone/>
            </a:pPr>
            <a:endParaRPr sz="2400">
              <a:latin typeface="Georgia"/>
              <a:ea typeface="Georgia"/>
              <a:cs typeface="Georgia"/>
              <a:sym typeface="Georgia"/>
            </a:endParaRPr>
          </a:p>
          <a:p>
            <a:pPr lvl="0" rtl="0">
              <a:spcBef>
                <a:spcPts val="0"/>
              </a:spcBef>
              <a:buNone/>
            </a:pPr>
            <a:r>
              <a:rPr lang="en-US" sz="2400" b="1">
                <a:latin typeface="Georgia"/>
                <a:ea typeface="Georgia"/>
                <a:cs typeface="Georgia"/>
                <a:sym typeface="Georgia"/>
              </a:rPr>
              <a:t>SETTING UP SPACY</a:t>
            </a:r>
          </a:p>
          <a:p>
            <a:pPr lvl="0" rtl="0">
              <a:spcBef>
                <a:spcPts val="0"/>
              </a:spcBef>
              <a:buNone/>
            </a:pPr>
            <a:endParaRPr sz="2400">
              <a:latin typeface="Georgia"/>
              <a:ea typeface="Georgia"/>
              <a:cs typeface="Georgia"/>
              <a:sym typeface="Georgia"/>
            </a:endParaRPr>
          </a:p>
          <a:p>
            <a:pPr lvl="0" rtl="0">
              <a:lnSpc>
                <a:spcPct val="145000"/>
              </a:lnSpc>
              <a:spcBef>
                <a:spcPts val="0"/>
              </a:spcBef>
              <a:buNone/>
            </a:pPr>
            <a:r>
              <a:rPr lang="en-US" sz="2400">
                <a:solidFill>
                  <a:srgbClr val="A71D5D"/>
                </a:solidFill>
                <a:highlight>
                  <a:srgbClr val="F7F7F7"/>
                </a:highlight>
                <a:latin typeface="Consolas"/>
                <a:ea typeface="Consolas"/>
                <a:cs typeface="Consolas"/>
                <a:sym typeface="Consolas"/>
              </a:rPr>
              <a:t>from</a:t>
            </a:r>
            <a:r>
              <a:rPr lang="en-US" sz="2400">
                <a:solidFill>
                  <a:srgbClr val="333333"/>
                </a:solidFill>
                <a:highlight>
                  <a:srgbClr val="F7F7F7"/>
                </a:highlight>
                <a:latin typeface="Consolas"/>
                <a:ea typeface="Consolas"/>
                <a:cs typeface="Consolas"/>
                <a:sym typeface="Consolas"/>
              </a:rPr>
              <a:t> spacy.en </a:t>
            </a:r>
            <a:r>
              <a:rPr lang="en-US" sz="2400">
                <a:solidFill>
                  <a:srgbClr val="A71D5D"/>
                </a:solidFill>
                <a:highlight>
                  <a:srgbClr val="F7F7F7"/>
                </a:highlight>
                <a:latin typeface="Consolas"/>
                <a:ea typeface="Consolas"/>
                <a:cs typeface="Consolas"/>
                <a:sym typeface="Consolas"/>
              </a:rPr>
              <a:t>import</a:t>
            </a:r>
            <a:r>
              <a:rPr lang="en-US" sz="2400">
                <a:solidFill>
                  <a:srgbClr val="333333"/>
                </a:solidFill>
                <a:highlight>
                  <a:srgbClr val="F7F7F7"/>
                </a:highlight>
                <a:latin typeface="Consolas"/>
                <a:ea typeface="Consolas"/>
                <a:cs typeface="Consolas"/>
                <a:sym typeface="Consolas"/>
              </a:rPr>
              <a:t> English</a:t>
            </a:r>
            <a:br>
              <a:rPr lang="en-US" sz="2400">
                <a:solidFill>
                  <a:srgbClr val="333333"/>
                </a:solidFill>
                <a:highlight>
                  <a:srgbClr val="F7F7F7"/>
                </a:highlight>
                <a:latin typeface="Consolas"/>
                <a:ea typeface="Consolas"/>
                <a:cs typeface="Consolas"/>
                <a:sym typeface="Consolas"/>
              </a:rPr>
            </a:br>
            <a:r>
              <a:rPr lang="en-US" sz="2400">
                <a:solidFill>
                  <a:srgbClr val="333333"/>
                </a:solidFill>
                <a:highlight>
                  <a:srgbClr val="F7F7F7"/>
                </a:highlight>
                <a:latin typeface="Consolas"/>
                <a:ea typeface="Consolas"/>
                <a:cs typeface="Consolas"/>
                <a:sym typeface="Consolas"/>
              </a:rPr>
              <a:t>nlp_toolkit </a:t>
            </a:r>
            <a:r>
              <a:rPr lang="en-US" sz="2400">
                <a:solidFill>
                  <a:srgbClr val="A71D5D"/>
                </a:solidFill>
                <a:highlight>
                  <a:srgbClr val="F7F7F7"/>
                </a:highlight>
                <a:latin typeface="Consolas"/>
                <a:ea typeface="Consolas"/>
                <a:cs typeface="Consolas"/>
                <a:sym typeface="Consolas"/>
              </a:rPr>
              <a:t>=</a:t>
            </a:r>
            <a:r>
              <a:rPr lang="en-US" sz="2400">
                <a:solidFill>
                  <a:srgbClr val="333333"/>
                </a:solidFill>
                <a:highlight>
                  <a:srgbClr val="F7F7F7"/>
                </a:highlight>
                <a:latin typeface="Consolas"/>
                <a:ea typeface="Consolas"/>
                <a:cs typeface="Consolas"/>
                <a:sym typeface="Consolas"/>
              </a:rPr>
              <a:t> English()</a:t>
            </a:r>
          </a:p>
        </p:txBody>
      </p:sp>
      <p:sp>
        <p:nvSpPr>
          <p:cNvPr id="847" name="Shape 84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STARTER CODE</a:t>
            </a:r>
          </a:p>
        </p:txBody>
      </p:sp>
      <p:cxnSp>
        <p:nvCxnSpPr>
          <p:cNvPr id="848" name="Shape 84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49" name="Shape 84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pic>
        <p:nvPicPr>
          <p:cNvPr id="854" name="Shape 85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55" name="Shape 85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56" name="Shape 856"/>
          <p:cNvSpPr/>
          <p:nvPr/>
        </p:nvSpPr>
        <p:spPr>
          <a:xfrm>
            <a:off x="2976800" y="2030250"/>
            <a:ext cx="9018899" cy="4846199"/>
          </a:xfrm>
          <a:prstGeom prst="rect">
            <a:avLst/>
          </a:prstGeom>
          <a:noFill/>
          <a:ln>
            <a:noFill/>
          </a:ln>
        </p:spPr>
        <p:txBody>
          <a:bodyPr lIns="50800" tIns="50800" rIns="50800" bIns="50800" anchor="ctr" anchorCtr="0">
            <a:noAutofit/>
          </a:bodyPr>
          <a:lstStyle/>
          <a:p>
            <a:pPr marL="457200" lvl="0" indent="-342900" rtl="0">
              <a:lnSpc>
                <a:spcPct val="115000"/>
              </a:lnSpc>
              <a:spcBef>
                <a:spcPts val="0"/>
              </a:spcBef>
              <a:buSzPct val="100000"/>
              <a:buFont typeface="Georgia"/>
              <a:buAutoNum type="arabicPeriod"/>
            </a:pPr>
            <a:r>
              <a:rPr lang="en-US" sz="1800">
                <a:latin typeface="Georgia"/>
                <a:ea typeface="Georgia"/>
                <a:cs typeface="Georgia"/>
                <a:sym typeface="Georgia"/>
              </a:rPr>
              <a:t>U</a:t>
            </a:r>
            <a:r>
              <a:rPr lang="en-US" sz="1800">
                <a:solidFill>
                  <a:srgbClr val="333333"/>
                </a:solidFill>
                <a:highlight>
                  <a:srgbClr val="FFFFFF"/>
                </a:highlight>
                <a:latin typeface="Georgia"/>
                <a:ea typeface="Georgia"/>
                <a:cs typeface="Georgia"/>
                <a:sym typeface="Georgia"/>
              </a:rPr>
              <a:t>se </a:t>
            </a:r>
            <a:r>
              <a:rPr lang="en-US" sz="1800">
                <a:solidFill>
                  <a:srgbClr val="333333"/>
                </a:solidFill>
                <a:latin typeface="Consolas"/>
                <a:ea typeface="Consolas"/>
                <a:cs typeface="Consolas"/>
                <a:sym typeface="Consolas"/>
              </a:rPr>
              <a:t>spacy</a:t>
            </a:r>
            <a:r>
              <a:rPr lang="en-US" sz="1800">
                <a:solidFill>
                  <a:srgbClr val="333333"/>
                </a:solidFill>
                <a:highlight>
                  <a:srgbClr val="FFFFFF"/>
                </a:highlight>
                <a:latin typeface="Georgia"/>
                <a:ea typeface="Georgia"/>
                <a:cs typeface="Georgia"/>
                <a:sym typeface="Georgia"/>
              </a:rPr>
              <a:t> to write a function to filter tweets down to those where Google is announcing a product. How might we do this? One way might be to identify verbs, where 'Google' is the noun and there is some action like 'announcing'</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identify if it mentions a company named 'Google'. Remember,</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can find entities and code them as </a:t>
            </a:r>
            <a:r>
              <a:rPr lang="en-US" sz="1800">
                <a:solidFill>
                  <a:srgbClr val="333333"/>
                </a:solidFill>
                <a:latin typeface="Georgia"/>
                <a:ea typeface="Georgia"/>
                <a:cs typeface="Georgia"/>
                <a:sym typeface="Georgia"/>
              </a:rPr>
              <a:t>ORG</a:t>
            </a:r>
            <a:r>
              <a:rPr lang="en-US" sz="1800">
                <a:solidFill>
                  <a:srgbClr val="333333"/>
                </a:solidFill>
                <a:highlight>
                  <a:srgbClr val="FFFFFF"/>
                </a:highlight>
                <a:latin typeface="Georgia"/>
                <a:ea typeface="Georgia"/>
                <a:cs typeface="Georgia"/>
                <a:sym typeface="Georgia"/>
              </a:rPr>
              <a:t> if they are a company. </a:t>
            </a:r>
          </a:p>
          <a:p>
            <a:pPr marL="914400" lvl="1" indent="-342900" rtl="0">
              <a:lnSpc>
                <a:spcPct val="115000"/>
              </a:lnSpc>
              <a:spcBef>
                <a:spcPts val="0"/>
              </a:spcBef>
              <a:buSzPct val="100000"/>
              <a:buFont typeface="Georgia"/>
              <a:buAutoNum type="alphaLcPeriod"/>
            </a:pPr>
            <a:r>
              <a:rPr lang="en-US" sz="1800" b="1">
                <a:solidFill>
                  <a:srgbClr val="333333"/>
                </a:solidFill>
                <a:highlight>
                  <a:srgbClr val="FFFFFF"/>
                </a:highlight>
                <a:latin typeface="Georgia"/>
                <a:ea typeface="Georgia"/>
                <a:cs typeface="Georgia"/>
                <a:sym typeface="Georgia"/>
              </a:rPr>
              <a:t>BONUS</a:t>
            </a:r>
            <a:r>
              <a:rPr lang="en-US" sz="1800">
                <a:solidFill>
                  <a:srgbClr val="333333"/>
                </a:solidFill>
                <a:highlight>
                  <a:srgbClr val="FFFFFF"/>
                </a:highlight>
                <a:latin typeface="Georgia"/>
                <a:ea typeface="Georgia"/>
                <a:cs typeface="Georgia"/>
                <a:sym typeface="Georgia"/>
              </a:rPr>
              <a:t>: Make this function work for any company.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can take a sentence parsed by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return the verbs of the sentence (preferably lemmatized).</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For each tweet, parse it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 and print it out if the tweet has 'release' or 'announce' as a verb.</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Write a function that identifies countries.  </a:t>
            </a:r>
            <a:r>
              <a:rPr lang="en-US" sz="1800" b="1">
                <a:solidFill>
                  <a:srgbClr val="333333"/>
                </a:solidFill>
                <a:highlight>
                  <a:srgbClr val="FFFFFF"/>
                </a:highlight>
                <a:latin typeface="Georgia"/>
                <a:ea typeface="Georgia"/>
                <a:cs typeface="Georgia"/>
                <a:sym typeface="Georgia"/>
              </a:rPr>
              <a:t>HINT</a:t>
            </a:r>
            <a:r>
              <a:rPr lang="en-US" sz="1800">
                <a:solidFill>
                  <a:srgbClr val="333333"/>
                </a:solidFill>
                <a:highlight>
                  <a:srgbClr val="FFFFFF"/>
                </a:highlight>
                <a:latin typeface="Georgia"/>
                <a:ea typeface="Georgia"/>
                <a:cs typeface="Georgia"/>
                <a:sym typeface="Georgia"/>
              </a:rPr>
              <a:t>: the entity label for countries is GPE (or "GeoPolitical Entity").</a:t>
            </a:r>
          </a:p>
          <a:p>
            <a:pPr marL="914400" lvl="1" indent="-342900" rtl="0">
              <a:lnSpc>
                <a:spcPct val="115000"/>
              </a:lnSpc>
              <a:spcBef>
                <a:spcPts val="0"/>
              </a:spcBef>
              <a:buSzPct val="100000"/>
              <a:buFont typeface="Georgia"/>
              <a:buAutoNum type="alphaLcPeriod"/>
            </a:pPr>
            <a:r>
              <a:rPr lang="en-US" sz="1800">
                <a:solidFill>
                  <a:srgbClr val="333333"/>
                </a:solidFill>
                <a:highlight>
                  <a:srgbClr val="FFFFFF"/>
                </a:highlight>
                <a:latin typeface="Georgia"/>
                <a:ea typeface="Georgia"/>
                <a:cs typeface="Georgia"/>
                <a:sym typeface="Georgia"/>
              </a:rPr>
              <a:t>Re-run (d) to find country tweets that discuss 'Iran' announcing or releasing.</a:t>
            </a:r>
          </a:p>
        </p:txBody>
      </p:sp>
      <p:sp>
        <p:nvSpPr>
          <p:cNvPr id="857" name="Shape 857"/>
          <p:cNvSpPr/>
          <p:nvPr/>
        </p:nvSpPr>
        <p:spPr>
          <a:xfrm>
            <a:off x="2989800" y="1776150"/>
            <a:ext cx="8099699"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a:latin typeface="Oswald"/>
                <a:ea typeface="Oswald"/>
                <a:cs typeface="Oswald"/>
                <a:sym typeface="Oswald"/>
              </a:rPr>
              <a:t>TASKS AND QUESTIONS</a:t>
            </a:r>
          </a:p>
        </p:txBody>
      </p:sp>
      <p:cxnSp>
        <p:nvCxnSpPr>
          <p:cNvPr id="858" name="Shape 85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59" name="Shape 85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Shape 864"/>
          <p:cNvSpPr/>
          <p:nvPr/>
        </p:nvSpPr>
        <p:spPr>
          <a:xfrm>
            <a:off x="2961475" y="2224350"/>
            <a:ext cx="7676700" cy="46610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 of the tweets we have collected using </a:t>
            </a:r>
            <a:r>
              <a:rPr lang="en-US" sz="1800">
                <a:solidFill>
                  <a:srgbClr val="333333"/>
                </a:solidFill>
                <a:latin typeface="Georgia"/>
                <a:ea typeface="Georgia"/>
                <a:cs typeface="Georgia"/>
                <a:sym typeface="Georgia"/>
              </a:rPr>
              <a:t>gensim</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First take the collection of tweets and tokenize them using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Think about how this should be done.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only use upper-case or lower-case?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Should you remove punctuations or symbols?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Build a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model.</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Test the window size as well - this is how many surrounding words need to be used to model a word. What do you think is appropriate for Twitter?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Test your word2vec model with a few similarity functions. </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'Syria'.</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'war'.</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"Iran".</a:t>
            </a:r>
          </a:p>
          <a:p>
            <a:pPr marL="1371600" lvl="2" indent="-342900" rtl="0">
              <a:spcBef>
                <a:spcPts val="0"/>
              </a:spcBef>
              <a:buClr>
                <a:srgbClr val="333333"/>
              </a:buClr>
              <a:buSzPct val="100000"/>
              <a:buFont typeface="Helvetica Neue"/>
              <a:buAutoNum type="romanLcPeriod"/>
            </a:pPr>
            <a:r>
              <a:rPr lang="en-US" sz="1800">
                <a:solidFill>
                  <a:srgbClr val="333333"/>
                </a:solidFill>
                <a:highlight>
                  <a:srgbClr val="FFFFFF"/>
                </a:highlight>
                <a:latin typeface="Georgia"/>
                <a:ea typeface="Georgia"/>
                <a:cs typeface="Georgia"/>
                <a:sym typeface="Georgia"/>
              </a:rPr>
              <a:t>Find words similar to 'Verizon'. </a:t>
            </a:r>
            <a:br>
              <a:rPr lang="en-US" sz="1800">
                <a:solidFill>
                  <a:srgbClr val="333333"/>
                </a:solidFill>
                <a:highlight>
                  <a:srgbClr val="FFFFFF"/>
                </a:highlight>
                <a:latin typeface="Georgia"/>
                <a:ea typeface="Georgia"/>
                <a:cs typeface="Georgia"/>
                <a:sym typeface="Georgia"/>
              </a:rPr>
            </a:br>
            <a:endParaRPr lang="en-US" sz="1800">
              <a:solidFill>
                <a:srgbClr val="333333"/>
              </a:solidFill>
              <a:highlight>
                <a:srgbClr val="FFFFFF"/>
              </a:highlight>
              <a:latin typeface="Georgia"/>
              <a:ea typeface="Georgia"/>
              <a:cs typeface="Georgia"/>
              <a:sym typeface="Georgia"/>
            </a:endParaRP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Adjust the choices in (b) and (c) as necessary.</a:t>
            </a:r>
          </a:p>
        </p:txBody>
      </p:sp>
      <p:pic>
        <p:nvPicPr>
          <p:cNvPr id="865" name="Shape 86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66" name="Shape 866"/>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67" name="Shape 867"/>
          <p:cNvSpPr/>
          <p:nvPr/>
        </p:nvSpPr>
        <p:spPr>
          <a:xfrm>
            <a:off x="2961475" y="15547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68" name="Shape 868"/>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69" name="Shape 869"/>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pic>
        <p:nvPicPr>
          <p:cNvPr id="874" name="Shape 874"/>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875" name="Shape 875"/>
          <p:cNvSpPr txBox="1"/>
          <p:nvPr/>
        </p:nvSpPr>
        <p:spPr>
          <a:xfrm>
            <a:off x="726300" y="2195300"/>
            <a:ext cx="2759700" cy="3039300"/>
          </a:xfrm>
          <a:prstGeom prst="rect">
            <a:avLst/>
          </a:prstGeom>
          <a:noFill/>
          <a:ln>
            <a:noFill/>
          </a:ln>
        </p:spPr>
        <p:txBody>
          <a:bodyPr lIns="91425" tIns="91425" rIns="91425" bIns="91425" anchor="ctr" anchorCtr="0">
            <a:noAutofit/>
          </a:bodyPr>
          <a:lstStyle/>
          <a:p>
            <a:pPr lvl="0" indent="457200" rtl="0">
              <a:lnSpc>
                <a:spcPct val="120000"/>
              </a:lnSpc>
              <a:spcBef>
                <a:spcPts val="0"/>
              </a:spcBef>
              <a:buNone/>
            </a:pPr>
            <a:r>
              <a:rPr lang="en-US" sz="1100" b="1">
                <a:solidFill>
                  <a:srgbClr val="FFFFFF"/>
                </a:solidFill>
                <a:latin typeface="Oswald"/>
                <a:ea typeface="Oswald"/>
                <a:cs typeface="Oswald"/>
                <a:sym typeface="Oswald"/>
              </a:rPr>
              <a:t>EXERCISE</a:t>
            </a:r>
          </a:p>
          <a:p>
            <a:pPr lvl="0" rtl="0">
              <a:lnSpc>
                <a:spcPct val="115000"/>
              </a:lnSpc>
              <a:spcBef>
                <a:spcPts val="0"/>
              </a:spcBef>
              <a:buNone/>
            </a:pPr>
            <a:endParaRPr sz="1000">
              <a:solidFill>
                <a:srgbClr val="FFFFFF"/>
              </a:solidFill>
              <a:latin typeface="Oswald"/>
              <a:ea typeface="Oswald"/>
              <a:cs typeface="Oswald"/>
              <a:sym typeface="Oswald"/>
            </a:endParaRPr>
          </a:p>
        </p:txBody>
      </p:sp>
      <p:sp>
        <p:nvSpPr>
          <p:cNvPr id="876" name="Shape 876"/>
          <p:cNvSpPr/>
          <p:nvPr/>
        </p:nvSpPr>
        <p:spPr>
          <a:xfrm>
            <a:off x="2961475" y="2224360"/>
            <a:ext cx="7559399" cy="2496599"/>
          </a:xfrm>
          <a:prstGeom prst="rect">
            <a:avLst/>
          </a:prstGeom>
          <a:noFill/>
          <a:ln>
            <a:noFill/>
          </a:ln>
        </p:spPr>
        <p:txBody>
          <a:bodyPr lIns="50800" tIns="50800" rIns="50800" bIns="50800" anchor="ctr" anchorCtr="0">
            <a:noAutofit/>
          </a:bodyPr>
          <a:lstStyle/>
          <a:p>
            <a:pPr marL="457200" lvl="0" indent="-342900" rtl="0">
              <a:spcBef>
                <a:spcPts val="0"/>
              </a:spcBef>
              <a:buClr>
                <a:srgbClr val="333333"/>
              </a:buClr>
              <a:buSzPct val="100000"/>
              <a:buFont typeface="Helvetica Neue"/>
              <a:buAutoNum type="arabicPeriod"/>
            </a:pPr>
            <a:r>
              <a:rPr lang="en-US" sz="1800">
                <a:solidFill>
                  <a:srgbClr val="333333"/>
                </a:solidFill>
                <a:highlight>
                  <a:srgbClr val="FFFFFF"/>
                </a:highlight>
                <a:latin typeface="Georgia"/>
                <a:ea typeface="Georgia"/>
                <a:cs typeface="Georgia"/>
                <a:sym typeface="Georgia"/>
              </a:rPr>
              <a:t>Filter tweets to those that mention 'Iran' or similar entities and 'war' or similar entities.</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just </a:t>
            </a:r>
            <a:r>
              <a:rPr lang="en-US" sz="1800">
                <a:solidFill>
                  <a:srgbClr val="333333"/>
                </a:solidFill>
                <a:latin typeface="Georgia"/>
                <a:ea typeface="Georgia"/>
                <a:cs typeface="Georgia"/>
                <a:sym typeface="Georgia"/>
              </a:rPr>
              <a:t>spacy</a:t>
            </a:r>
            <a:r>
              <a:rPr lang="en-US" sz="1800">
                <a:solidFill>
                  <a:srgbClr val="333333"/>
                </a:solidFill>
                <a:highlight>
                  <a:srgbClr val="FFFFFF"/>
                </a:highlight>
                <a:latin typeface="Georgia"/>
                <a:ea typeface="Georgia"/>
                <a:cs typeface="Georgia"/>
                <a:sym typeface="Georgia"/>
              </a:rPr>
              <a:t>.</a:t>
            </a:r>
          </a:p>
          <a:p>
            <a:pPr marL="914400" lvl="1" indent="-342900" rtl="0">
              <a:spcBef>
                <a:spcPts val="0"/>
              </a:spcBef>
              <a:buClr>
                <a:srgbClr val="333333"/>
              </a:buClr>
              <a:buSzPct val="100000"/>
              <a:buFont typeface="Helvetica Neue"/>
              <a:buAutoNum type="alphaLcPeriod"/>
            </a:pPr>
            <a:r>
              <a:rPr lang="en-US" sz="1800">
                <a:solidFill>
                  <a:srgbClr val="333333"/>
                </a:solidFill>
                <a:highlight>
                  <a:srgbClr val="FFFFFF"/>
                </a:highlight>
                <a:latin typeface="Georgia"/>
                <a:ea typeface="Georgia"/>
                <a:cs typeface="Georgia"/>
                <a:sym typeface="Georgia"/>
              </a:rPr>
              <a:t>Do this using </a:t>
            </a:r>
            <a:r>
              <a:rPr lang="en-US" sz="1800">
                <a:solidFill>
                  <a:srgbClr val="333333"/>
                </a:solidFill>
                <a:latin typeface="Georgia"/>
                <a:ea typeface="Georgia"/>
                <a:cs typeface="Georgia"/>
                <a:sym typeface="Georgia"/>
              </a:rPr>
              <a:t>word2vec</a:t>
            </a:r>
            <a:r>
              <a:rPr lang="en-US" sz="1800">
                <a:solidFill>
                  <a:srgbClr val="333333"/>
                </a:solidFill>
                <a:highlight>
                  <a:srgbClr val="FFFFFF"/>
                </a:highlight>
                <a:latin typeface="Georgia"/>
                <a:ea typeface="Georgia"/>
                <a:cs typeface="Georgia"/>
                <a:sym typeface="Georgia"/>
              </a:rPr>
              <a:t> similarity scores.</a:t>
            </a:r>
          </a:p>
        </p:txBody>
      </p:sp>
      <p:sp>
        <p:nvSpPr>
          <p:cNvPr id="877" name="Shape 877"/>
          <p:cNvSpPr/>
          <p:nvPr/>
        </p:nvSpPr>
        <p:spPr>
          <a:xfrm>
            <a:off x="3052755" y="5792350"/>
            <a:ext cx="8157900" cy="330300"/>
          </a:xfrm>
          <a:prstGeom prst="rect">
            <a:avLst/>
          </a:prstGeom>
          <a:noFill/>
          <a:ln>
            <a:noFill/>
          </a:ln>
        </p:spPr>
        <p:txBody>
          <a:bodyPr lIns="50800" tIns="50800" rIns="50800" bIns="50800" anchor="ctr" anchorCtr="0">
            <a:noAutofit/>
          </a:bodyPr>
          <a:lstStyle/>
          <a:p>
            <a:pPr marL="0" marR="0" lvl="0" indent="0" algn="l" rtl="0">
              <a:spcBef>
                <a:spcPts val="0"/>
              </a:spcBef>
              <a:buSzPct val="25000"/>
              <a:buNone/>
            </a:pPr>
            <a:r>
              <a:rPr lang="en-US" sz="1800">
                <a:latin typeface="Georgia"/>
                <a:ea typeface="Georgia"/>
                <a:cs typeface="Georgia"/>
                <a:sym typeface="Georgia"/>
              </a:rPr>
              <a:t>Working code and answers to the questions</a:t>
            </a:r>
          </a:p>
        </p:txBody>
      </p:sp>
      <p:sp>
        <p:nvSpPr>
          <p:cNvPr id="878" name="Shape 878"/>
          <p:cNvSpPr/>
          <p:nvPr/>
        </p:nvSpPr>
        <p:spPr>
          <a:xfrm>
            <a:off x="2989800" y="5399657"/>
            <a:ext cx="3733800" cy="254100"/>
          </a:xfrm>
          <a:prstGeom prst="rect">
            <a:avLst/>
          </a:prstGeom>
          <a:noFill/>
          <a:ln>
            <a:noFill/>
          </a:ln>
        </p:spPr>
        <p:txBody>
          <a:bodyPr lIns="0" tIns="0" rIns="0" bIns="0" anchor="t" anchorCtr="0">
            <a:noAutofit/>
          </a:bodyPr>
          <a:lstStyle/>
          <a:p>
            <a:pPr marL="0" marR="0" lvl="0" indent="0" algn="l" rtl="0">
              <a:spcBef>
                <a:spcPts val="0"/>
              </a:spcBef>
              <a:buSzPct val="25000"/>
              <a:buNone/>
            </a:pPr>
            <a:r>
              <a:rPr lang="en-US" sz="2000" b="1" i="0" u="none" strike="noStrike" cap="none">
                <a:solidFill>
                  <a:srgbClr val="000000"/>
                </a:solidFill>
                <a:latin typeface="Oswald"/>
                <a:ea typeface="Oswald"/>
                <a:cs typeface="Oswald"/>
                <a:sym typeface="Oswald"/>
              </a:rPr>
              <a:t>DELIVERABLE</a:t>
            </a:r>
          </a:p>
        </p:txBody>
      </p:sp>
      <p:sp>
        <p:nvSpPr>
          <p:cNvPr id="879" name="Shape 879"/>
          <p:cNvSpPr/>
          <p:nvPr/>
        </p:nvSpPr>
        <p:spPr>
          <a:xfrm>
            <a:off x="2989800" y="1776150"/>
            <a:ext cx="8099699" cy="254100"/>
          </a:xfrm>
          <a:prstGeom prst="rect">
            <a:avLst/>
          </a:prstGeom>
          <a:noFill/>
          <a:ln>
            <a:noFill/>
          </a:ln>
        </p:spPr>
        <p:txBody>
          <a:bodyPr lIns="0" tIns="0" rIns="0" bIns="0" anchor="t" anchorCtr="0">
            <a:noAutofit/>
          </a:bodyPr>
          <a:lstStyle/>
          <a:p>
            <a:pPr lvl="0" rtl="0">
              <a:spcBef>
                <a:spcPts val="0"/>
              </a:spcBef>
              <a:buSzPct val="25000"/>
              <a:buNone/>
            </a:pPr>
            <a:r>
              <a:rPr lang="en-US" sz="2000" b="1">
                <a:solidFill>
                  <a:schemeClr val="dk1"/>
                </a:solidFill>
                <a:latin typeface="Oswald"/>
                <a:ea typeface="Oswald"/>
                <a:cs typeface="Oswald"/>
                <a:sym typeface="Oswald"/>
              </a:rPr>
              <a:t>TASKS AND QUESTIONS</a:t>
            </a:r>
          </a:p>
        </p:txBody>
      </p:sp>
      <p:cxnSp>
        <p:nvCxnSpPr>
          <p:cNvPr id="880" name="Shape 880"/>
          <p:cNvCxnSpPr/>
          <p:nvPr/>
        </p:nvCxnSpPr>
        <p:spPr>
          <a:xfrm rot="10800000">
            <a:off x="2497950" y="1755450"/>
            <a:ext cx="0" cy="4661099"/>
          </a:xfrm>
          <a:prstGeom prst="straightConnector1">
            <a:avLst/>
          </a:prstGeom>
          <a:noFill/>
          <a:ln w="9525" cap="flat" cmpd="sng">
            <a:solidFill>
              <a:srgbClr val="B7B7B7"/>
            </a:solidFill>
            <a:prstDash val="solid"/>
            <a:round/>
            <a:headEnd type="none" w="lg" len="lg"/>
            <a:tailEnd type="none" w="lg" len="lg"/>
          </a:ln>
        </p:spPr>
      </p:cxnSp>
      <p:sp>
        <p:nvSpPr>
          <p:cNvPr id="881" name="Shape 881"/>
          <p:cNvSpPr/>
          <p:nvPr/>
        </p:nvSpPr>
        <p:spPr>
          <a:xfrm>
            <a:off x="635000" y="736600"/>
            <a:ext cx="117867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Oswald"/>
                <a:ea typeface="Oswald"/>
                <a:cs typeface="Oswald"/>
                <a:sym typeface="Oswald"/>
              </a:rPr>
              <a:t>ACTIVITY: TWITTER LAB</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885"/>
        <p:cNvGrpSpPr/>
        <p:nvPr/>
      </p:nvGrpSpPr>
      <p:grpSpPr>
        <a:xfrm>
          <a:off x="0" y="0"/>
          <a:ext cx="0" cy="0"/>
          <a:chOff x="0" y="0"/>
          <a:chExt cx="0" cy="0"/>
        </a:xfrm>
      </p:grpSpPr>
      <p:sp>
        <p:nvSpPr>
          <p:cNvPr id="886" name="Shape 886"/>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CONCLUSION</a:t>
            </a:r>
          </a:p>
        </p:txBody>
      </p:sp>
      <p:sp>
        <p:nvSpPr>
          <p:cNvPr id="887" name="Shape 887"/>
          <p:cNvSpPr/>
          <p:nvPr/>
        </p:nvSpPr>
        <p:spPr>
          <a:xfrm>
            <a:off x="635000" y="1473200"/>
            <a:ext cx="11734800" cy="2806799"/>
          </a:xfrm>
          <a:prstGeom prst="rect">
            <a:avLst/>
          </a:prstGeom>
          <a:noFill/>
          <a:ln>
            <a:noFill/>
          </a:ln>
        </p:spPr>
        <p:txBody>
          <a:bodyPr lIns="0" tIns="0" rIns="0" bIns="0" anchor="t" anchorCtr="0">
            <a:noAutofit/>
          </a:bodyPr>
          <a:lstStyle/>
          <a:p>
            <a:pPr lvl="0" rtl="0">
              <a:lnSpc>
                <a:spcPct val="88333"/>
              </a:lnSpc>
              <a:spcBef>
                <a:spcPts val="0"/>
              </a:spcBef>
              <a:buNone/>
            </a:pPr>
            <a:endParaRPr dirty="0">
              <a:latin typeface="Arial" charset="0"/>
              <a:ea typeface="Arial" charset="0"/>
              <a:cs typeface="Arial" charset="0"/>
              <a:sym typeface="Oswald"/>
            </a:endParaRPr>
          </a:p>
          <a:p>
            <a:pPr marL="0" marR="0" lvl="0" indent="0" algn="l" rtl="0">
              <a:lnSpc>
                <a:spcPct val="88333"/>
              </a:lnSpc>
              <a:spcBef>
                <a:spcPts val="0"/>
              </a:spcBef>
              <a:buSzPct val="25000"/>
              <a:buNone/>
            </a:pPr>
            <a:r>
              <a:rPr lang="en-US" sz="9600" b="1" dirty="0">
                <a:solidFill>
                  <a:srgbClr val="FFFFFF"/>
                </a:solidFill>
                <a:latin typeface="Arial" charset="0"/>
                <a:ea typeface="Arial" charset="0"/>
                <a:cs typeface="Arial" charset="0"/>
                <a:sym typeface="Oswald"/>
              </a:rPr>
              <a:t>TOPIC REVIEW</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Shape 892"/>
          <p:cNvSpPr txBox="1">
            <a:spLocks noGrp="1"/>
          </p:cNvSpPr>
          <p:nvPr>
            <p:ph type="body" idx="1"/>
          </p:nvPr>
        </p:nvSpPr>
        <p:spPr>
          <a:xfrm>
            <a:off x="635006" y="1301275"/>
            <a:ext cx="11734800" cy="3809999"/>
          </a:xfrm>
          <a:prstGeom prst="rect">
            <a:avLst/>
          </a:prstGeom>
          <a:noFill/>
          <a:ln>
            <a:noFill/>
          </a:ln>
        </p:spPr>
        <p:txBody>
          <a:bodyPr lIns="0" tIns="0" rIns="0" bIns="0" anchor="t" anchorCtr="0">
            <a:noAutofit/>
          </a:bodyPr>
          <a:lstStyle/>
          <a:p>
            <a:pPr marR="0" lvl="0" algn="l" rtl="0">
              <a:spcBef>
                <a:spcPts val="0"/>
              </a:spcBef>
              <a:buNone/>
            </a:pPr>
            <a:endParaRPr sz="2800"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L</a:t>
            </a:r>
            <a:r>
              <a:rPr lang="en-US" sz="2800" dirty="0">
                <a:solidFill>
                  <a:srgbClr val="333333"/>
                </a:solidFill>
                <a:highlight>
                  <a:srgbClr val="FFFFFF"/>
                </a:highlight>
                <a:latin typeface="Arial" charset="0"/>
                <a:ea typeface="Arial" charset="0"/>
                <a:cs typeface="Arial" charset="0"/>
                <a:sym typeface="Georgia"/>
              </a:rPr>
              <a:t>atent variable models attempt to uncover structure from text</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D</a:t>
            </a:r>
            <a:r>
              <a:rPr lang="en-US" sz="2800" dirty="0">
                <a:solidFill>
                  <a:srgbClr val="333333"/>
                </a:solidFill>
                <a:highlight>
                  <a:srgbClr val="FFFFFF"/>
                </a:highlight>
                <a:latin typeface="Arial" charset="0"/>
                <a:ea typeface="Arial" charset="0"/>
                <a:cs typeface="Arial" charset="0"/>
                <a:sym typeface="Georgia"/>
              </a:rPr>
              <a:t>imensionality reduction is focused on replacing correlated columns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T</a:t>
            </a:r>
            <a:r>
              <a:rPr lang="en-US" sz="2800" dirty="0">
                <a:solidFill>
                  <a:srgbClr val="333333"/>
                </a:solidFill>
                <a:highlight>
                  <a:srgbClr val="FFFFFF"/>
                </a:highlight>
                <a:latin typeface="Arial" charset="0"/>
                <a:ea typeface="Arial" charset="0"/>
                <a:cs typeface="Arial" charset="0"/>
                <a:sym typeface="Georgia"/>
              </a:rPr>
              <a:t>opic modeling (or LDA) uncovers the topics that are most common to each document and then the words most common to those topics</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W</a:t>
            </a:r>
            <a:r>
              <a:rPr lang="en-US" sz="2800" dirty="0">
                <a:solidFill>
                  <a:srgbClr val="333333"/>
                </a:solidFill>
                <a:highlight>
                  <a:srgbClr val="FFFFFF"/>
                </a:highlight>
                <a:latin typeface="Arial" charset="0"/>
                <a:ea typeface="Arial" charset="0"/>
                <a:cs typeface="Arial" charset="0"/>
                <a:sym typeface="Georgia"/>
              </a:rPr>
              <a:t>ord2Vec builds a representation of a word from the way it was used originally</a:t>
            </a:r>
            <a:r>
              <a:rPr lang="en-US" sz="2800" dirty="0">
                <a:latin typeface="Arial" charset="0"/>
                <a:ea typeface="Arial" charset="0"/>
                <a:cs typeface="Arial" charset="0"/>
                <a:sym typeface="Georgia"/>
              </a:rPr>
              <a:t>.</a:t>
            </a:r>
          </a:p>
          <a:p>
            <a:pPr marR="0" lvl="0" algn="l" rtl="0">
              <a:spcBef>
                <a:spcPts val="0"/>
              </a:spcBef>
              <a:buNone/>
            </a:pPr>
            <a:endParaRPr dirty="0">
              <a:latin typeface="Arial" charset="0"/>
              <a:ea typeface="Arial" charset="0"/>
              <a:cs typeface="Arial" charset="0"/>
              <a:sym typeface="Georgia"/>
            </a:endParaRPr>
          </a:p>
          <a:p>
            <a:pPr marL="203200" marR="0" lvl="0" indent="-256540" algn="l" rtl="0">
              <a:spcBef>
                <a:spcPts val="0"/>
              </a:spcBef>
              <a:buSzPct val="100000"/>
              <a:buFont typeface="Georgia"/>
              <a:buChar char="‣"/>
            </a:pPr>
            <a:r>
              <a:rPr lang="en-US" sz="2800" dirty="0">
                <a:latin typeface="Arial" charset="0"/>
                <a:ea typeface="Arial" charset="0"/>
                <a:cs typeface="Arial" charset="0"/>
                <a:sym typeface="Georgia"/>
              </a:rPr>
              <a:t>B</a:t>
            </a:r>
            <a:r>
              <a:rPr lang="en-US" sz="2800" dirty="0">
                <a:solidFill>
                  <a:srgbClr val="333333"/>
                </a:solidFill>
                <a:highlight>
                  <a:srgbClr val="FFFFFF"/>
                </a:highlight>
                <a:latin typeface="Arial" charset="0"/>
                <a:ea typeface="Arial" charset="0"/>
                <a:cs typeface="Arial" charset="0"/>
                <a:sym typeface="Georgia"/>
              </a:rPr>
              <a:t>oth techniques avoid learning grammar rules and instead rely on large datasets. They learn based on how the words are used, making them very flexible</a:t>
            </a:r>
            <a:r>
              <a:rPr lang="en-US" sz="2800" dirty="0">
                <a:latin typeface="Arial" charset="0"/>
                <a:ea typeface="Arial" charset="0"/>
                <a:cs typeface="Arial" charset="0"/>
                <a:sym typeface="Georgia"/>
              </a:rPr>
              <a:t>.</a:t>
            </a:r>
          </a:p>
          <a:p>
            <a:pPr marR="0" lvl="0" algn="l" rtl="0">
              <a:spcBef>
                <a:spcPts val="1000"/>
              </a:spcBef>
              <a:buNone/>
            </a:pPr>
            <a:endParaRPr sz="2800" dirty="0">
              <a:latin typeface="Arial" charset="0"/>
              <a:ea typeface="Arial" charset="0"/>
              <a:cs typeface="Arial" charset="0"/>
              <a:sym typeface="Georgia"/>
            </a:endParaRPr>
          </a:p>
        </p:txBody>
      </p:sp>
      <p:sp>
        <p:nvSpPr>
          <p:cNvPr id="893" name="Shape 893"/>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a:latin typeface="Arial" charset="0"/>
                <a:ea typeface="Arial" charset="0"/>
                <a:cs typeface="Arial" charset="0"/>
                <a:sym typeface="Oswald"/>
              </a:rPr>
              <a:t>CONCEPT REVIEW</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AFC0"/>
        </a:solidFill>
        <a:effectLst/>
      </p:bgPr>
    </p:bg>
    <p:spTree>
      <p:nvGrpSpPr>
        <p:cNvPr id="1" name="Shape 931"/>
        <p:cNvGrpSpPr/>
        <p:nvPr/>
      </p:nvGrpSpPr>
      <p:grpSpPr>
        <a:xfrm>
          <a:off x="0" y="0"/>
          <a:ext cx="0" cy="0"/>
          <a:chOff x="0" y="0"/>
          <a:chExt cx="0" cy="0"/>
        </a:xfrm>
      </p:grpSpPr>
      <p:sp>
        <p:nvSpPr>
          <p:cNvPr id="932" name="Shape 932"/>
          <p:cNvSpPr/>
          <p:nvPr/>
        </p:nvSpPr>
        <p:spPr>
          <a:xfrm>
            <a:off x="635000" y="1473200"/>
            <a:ext cx="11734800" cy="1612799"/>
          </a:xfrm>
          <a:prstGeom prst="rect">
            <a:avLst/>
          </a:prstGeom>
          <a:noFill/>
          <a:ln>
            <a:noFill/>
          </a:ln>
        </p:spPr>
        <p:txBody>
          <a:bodyPr lIns="0" tIns="0" rIns="0" bIns="0" anchor="t" anchorCtr="0">
            <a:noAutofit/>
          </a:bodyPr>
          <a:lstStyle/>
          <a:p>
            <a:pPr marL="0" marR="0" lvl="0" indent="0" algn="l" rtl="0">
              <a:lnSpc>
                <a:spcPct val="75000"/>
              </a:lnSpc>
              <a:spcBef>
                <a:spcPts val="0"/>
              </a:spcBef>
              <a:buSzPct val="25000"/>
              <a:buNone/>
            </a:pPr>
            <a:r>
              <a:rPr lang="en-US" sz="9000" b="1">
                <a:solidFill>
                  <a:srgbClr val="FFFFFF"/>
                </a:solidFill>
                <a:latin typeface="Arial" charset="0"/>
                <a:ea typeface="Arial" charset="0"/>
                <a:cs typeface="Arial" charset="0"/>
                <a:sym typeface="Oswald"/>
              </a:rPr>
              <a:t>EXIT TICKET </a:t>
            </a:r>
          </a:p>
          <a:p>
            <a:pPr marL="0" marR="0" lvl="0" indent="0" algn="l" rtl="0">
              <a:lnSpc>
                <a:spcPct val="75000"/>
              </a:lnSpc>
              <a:spcBef>
                <a:spcPts val="0"/>
              </a:spcBef>
              <a:buNone/>
            </a:pPr>
            <a:endParaRPr sz="9000" b="1">
              <a:solidFill>
                <a:srgbClr val="FFFFFF"/>
              </a:solidFill>
              <a:latin typeface="Arial" charset="0"/>
              <a:ea typeface="Arial" charset="0"/>
              <a:cs typeface="Arial" charset="0"/>
              <a:sym typeface="Impact"/>
            </a:endParaRPr>
          </a:p>
        </p:txBody>
      </p:sp>
      <p:cxnSp>
        <p:nvCxnSpPr>
          <p:cNvPr id="933" name="Shape 933"/>
          <p:cNvCxnSpPr/>
          <p:nvPr/>
        </p:nvCxnSpPr>
        <p:spPr>
          <a:xfrm>
            <a:off x="635000" y="635000"/>
            <a:ext cx="11734800" cy="0"/>
          </a:xfrm>
          <a:prstGeom prst="straightConnector1">
            <a:avLst/>
          </a:prstGeom>
          <a:noFill/>
          <a:ln w="12700" cap="flat" cmpd="sng">
            <a:solidFill>
              <a:srgbClr val="FFFFFF"/>
            </a:solidFill>
            <a:prstDash val="solid"/>
            <a:miter/>
            <a:headEnd type="none" w="med" len="med"/>
            <a:tailEnd type="none" w="med" len="med"/>
          </a:ln>
        </p:spPr>
      </p:cxnSp>
      <p:cxnSp>
        <p:nvCxnSpPr>
          <p:cNvPr id="934" name="Shape 934"/>
          <p:cNvCxnSpPr/>
          <p:nvPr/>
        </p:nvCxnSpPr>
        <p:spPr>
          <a:xfrm>
            <a:off x="635000" y="1219200"/>
            <a:ext cx="11734800" cy="0"/>
          </a:xfrm>
          <a:prstGeom prst="straightConnector1">
            <a:avLst/>
          </a:prstGeom>
          <a:noFill/>
          <a:ln w="12700" cap="flat" cmpd="sng">
            <a:solidFill>
              <a:srgbClr val="FFFFFF"/>
            </a:solidFill>
            <a:prstDash val="solid"/>
            <a:miter/>
            <a:headEnd type="none" w="med" len="med"/>
            <a:tailEnd type="none" w="med" len="med"/>
          </a:ln>
        </p:spPr>
      </p:cxnSp>
      <p:sp>
        <p:nvSpPr>
          <p:cNvPr id="935" name="Shape 935"/>
          <p:cNvSpPr/>
          <p:nvPr/>
        </p:nvSpPr>
        <p:spPr>
          <a:xfrm>
            <a:off x="635000" y="736600"/>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LESSON</a:t>
            </a:r>
          </a:p>
        </p:txBody>
      </p:sp>
      <p:sp>
        <p:nvSpPr>
          <p:cNvPr id="936" name="Shape 936"/>
          <p:cNvSpPr/>
          <p:nvPr/>
        </p:nvSpPr>
        <p:spPr>
          <a:xfrm>
            <a:off x="3113900" y="4078875"/>
            <a:ext cx="7721699" cy="431700"/>
          </a:xfrm>
          <a:prstGeom prst="rect">
            <a:avLst/>
          </a:prstGeom>
          <a:noFill/>
          <a:ln>
            <a:noFill/>
          </a:ln>
        </p:spPr>
        <p:txBody>
          <a:bodyPr lIns="0" tIns="0" rIns="0" bIns="0" anchor="t" anchorCtr="0">
            <a:noAutofit/>
          </a:bodyPr>
          <a:lstStyle/>
          <a:p>
            <a:pPr marL="0" marR="0" lvl="0" indent="0" algn="l" rtl="0">
              <a:lnSpc>
                <a:spcPct val="114285"/>
              </a:lnSpc>
              <a:spcBef>
                <a:spcPts val="0"/>
              </a:spcBef>
              <a:buSzPct val="25000"/>
              <a:buNone/>
            </a:pPr>
            <a:r>
              <a:rPr lang="en-US" sz="2800" b="1">
                <a:latin typeface="Arial" charset="0"/>
                <a:ea typeface="Arial" charset="0"/>
                <a:cs typeface="Arial" charset="0"/>
                <a:sym typeface="Oswald"/>
              </a:rPr>
              <a:t>DON’T FORGET TO FILL OUT YOUR EXIT TICKET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a:latin typeface="Arial" charset="0"/>
                <a:ea typeface="Arial" charset="0"/>
                <a:cs typeface="Arial" charset="0"/>
                <a:sym typeface="Oswald"/>
              </a:rPr>
              <a:t>LATENT VARIABLE MODELS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4512" y="1300718"/>
            <a:ext cx="8920288" cy="4887141"/>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338378"/>
            <a:ext cx="5803227" cy="3964122"/>
          </a:xfrm>
          <a:prstGeom prst="rect">
            <a:avLst/>
          </a:prstGeom>
        </p:spPr>
      </p:pic>
      <p:sp>
        <p:nvSpPr>
          <p:cNvPr id="2" name="Rectangle 1"/>
          <p:cNvSpPr/>
          <p:nvPr/>
        </p:nvSpPr>
        <p:spPr>
          <a:xfrm>
            <a:off x="635000" y="1518834"/>
            <a:ext cx="1581258" cy="557939"/>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Marketing</a:t>
            </a:r>
            <a:endParaRPr lang="en-US"/>
          </a:p>
        </p:txBody>
      </p:sp>
      <p:cxnSp>
        <p:nvCxnSpPr>
          <p:cNvPr id="6" name="Straight Arrow Connector 5"/>
          <p:cNvCxnSpPr>
            <a:stCxn id="2" idx="3"/>
          </p:cNvCxnSpPr>
          <p:nvPr/>
        </p:nvCxnSpPr>
        <p:spPr>
          <a:xfrm flipV="1">
            <a:off x="2216258" y="1797803"/>
            <a:ext cx="1868254" cy="1"/>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2011766" y="2355124"/>
            <a:ext cx="1581258" cy="5579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Data Science</a:t>
            </a:r>
            <a:endParaRPr lang="en-US" dirty="0"/>
          </a:p>
        </p:txBody>
      </p:sp>
      <p:cxnSp>
        <p:nvCxnSpPr>
          <p:cNvPr id="9" name="Straight Arrow Connector 8"/>
          <p:cNvCxnSpPr>
            <a:stCxn id="8" idx="3"/>
          </p:cNvCxnSpPr>
          <p:nvPr/>
        </p:nvCxnSpPr>
        <p:spPr>
          <a:xfrm>
            <a:off x="3593024" y="2634094"/>
            <a:ext cx="635000" cy="312073"/>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8" idx="2"/>
          </p:cNvCxnSpPr>
          <p:nvPr/>
        </p:nvCxnSpPr>
        <p:spPr>
          <a:xfrm>
            <a:off x="2802395" y="2913063"/>
            <a:ext cx="299141" cy="1209486"/>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2"/>
          </p:cNvCxnSpPr>
          <p:nvPr/>
        </p:nvCxnSpPr>
        <p:spPr>
          <a:xfrm flipH="1">
            <a:off x="635000" y="2076773"/>
            <a:ext cx="790629" cy="1540574"/>
          </a:xfrm>
          <a:prstGeom prst="straightConnector1">
            <a:avLst/>
          </a:prstGeom>
          <a:ln>
            <a:solidFill>
              <a:schemeClr val="accent5">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39251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635000" y="736600"/>
            <a:ext cx="11734800" cy="431700"/>
          </a:xfrm>
          <a:prstGeom prst="rect">
            <a:avLst/>
          </a:prstGeom>
          <a:noFill/>
          <a:ln>
            <a:noFill/>
          </a:ln>
        </p:spPr>
        <p:txBody>
          <a:bodyPr lIns="0" tIns="0" rIns="0" bIns="0" anchor="t" anchorCtr="0">
            <a:noAutofit/>
          </a:bodyPr>
          <a:lstStyle/>
          <a:p>
            <a:pPr marL="0" marR="0" lvl="0" indent="0" algn="l" rtl="0">
              <a:lnSpc>
                <a:spcPct val="100000"/>
              </a:lnSpc>
              <a:spcBef>
                <a:spcPts val="0"/>
              </a:spcBef>
              <a:buSzPct val="25000"/>
              <a:buNone/>
            </a:pPr>
            <a:r>
              <a:rPr lang="en-US" sz="3200" b="1" dirty="0" smtClean="0">
                <a:latin typeface="Arial" charset="0"/>
                <a:ea typeface="Arial" charset="0"/>
                <a:cs typeface="Arial" charset="0"/>
                <a:sym typeface="Oswald"/>
              </a:rPr>
              <a:t>Types of Machine Learning Problems</a:t>
            </a:r>
            <a:endParaRPr lang="en-US" sz="3200" b="1" dirty="0">
              <a:latin typeface="Arial" charset="0"/>
              <a:ea typeface="Arial" charset="0"/>
              <a:cs typeface="Arial" charset="0"/>
              <a:sym typeface="Oswald"/>
            </a:endParaRPr>
          </a:p>
        </p:txBody>
      </p:sp>
      <p:sp>
        <p:nvSpPr>
          <p:cNvPr id="5" name="Rectangle 4"/>
          <p:cNvSpPr/>
          <p:nvPr/>
        </p:nvSpPr>
        <p:spPr>
          <a:xfrm>
            <a:off x="3657601" y="3533613"/>
            <a:ext cx="7237708" cy="2696705"/>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endCxn id="5" idx="3"/>
          </p:cNvCxnSpPr>
          <p:nvPr/>
        </p:nvCxnSpPr>
        <p:spPr>
          <a:xfrm>
            <a:off x="1332854" y="4881966"/>
            <a:ext cx="956245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endCxn id="5" idx="2"/>
          </p:cNvCxnSpPr>
          <p:nvPr/>
        </p:nvCxnSpPr>
        <p:spPr>
          <a:xfrm>
            <a:off x="7276455" y="1828800"/>
            <a:ext cx="0" cy="440151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221172" y="2710902"/>
            <a:ext cx="2125903" cy="553998"/>
          </a:xfrm>
          <a:prstGeom prst="rect">
            <a:avLst/>
          </a:prstGeom>
          <a:noFill/>
        </p:spPr>
        <p:txBody>
          <a:bodyPr wrap="none" rtlCol="0">
            <a:spAutoFit/>
          </a:bodyPr>
          <a:lstStyle/>
          <a:p>
            <a:r>
              <a:rPr lang="en-US" sz="3000" dirty="0" smtClean="0"/>
              <a:t>Continuous</a:t>
            </a:r>
            <a:endParaRPr lang="en-US" sz="3000" dirty="0"/>
          </a:p>
        </p:txBody>
      </p:sp>
      <p:sp>
        <p:nvSpPr>
          <p:cNvPr id="38" name="TextBox 37"/>
          <p:cNvSpPr txBox="1"/>
          <p:nvPr/>
        </p:nvSpPr>
        <p:spPr>
          <a:xfrm>
            <a:off x="7546155" y="2702617"/>
            <a:ext cx="2125903" cy="553998"/>
          </a:xfrm>
          <a:prstGeom prst="rect">
            <a:avLst/>
          </a:prstGeom>
          <a:noFill/>
        </p:spPr>
        <p:txBody>
          <a:bodyPr wrap="none" rtlCol="0">
            <a:spAutoFit/>
          </a:bodyPr>
          <a:lstStyle/>
          <a:p>
            <a:r>
              <a:rPr lang="en-US" sz="3000" dirty="0" smtClean="0"/>
              <a:t>Categorical</a:t>
            </a:r>
            <a:endParaRPr lang="en-US" sz="3000" dirty="0"/>
          </a:p>
        </p:txBody>
      </p:sp>
      <p:sp>
        <p:nvSpPr>
          <p:cNvPr id="39" name="TextBox 38"/>
          <p:cNvSpPr txBox="1"/>
          <p:nvPr/>
        </p:nvSpPr>
        <p:spPr>
          <a:xfrm>
            <a:off x="1503609" y="4029559"/>
            <a:ext cx="2105063" cy="553998"/>
          </a:xfrm>
          <a:prstGeom prst="rect">
            <a:avLst/>
          </a:prstGeom>
          <a:noFill/>
        </p:spPr>
        <p:txBody>
          <a:bodyPr wrap="none" rtlCol="0">
            <a:spAutoFit/>
          </a:bodyPr>
          <a:lstStyle/>
          <a:p>
            <a:r>
              <a:rPr lang="en-US" sz="3000" dirty="0" smtClean="0"/>
              <a:t>Supervised</a:t>
            </a:r>
            <a:endParaRPr lang="en-US" sz="3000" dirty="0"/>
          </a:p>
        </p:txBody>
      </p:sp>
      <p:sp>
        <p:nvSpPr>
          <p:cNvPr id="40" name="TextBox 39"/>
          <p:cNvSpPr txBox="1"/>
          <p:nvPr/>
        </p:nvSpPr>
        <p:spPr>
          <a:xfrm>
            <a:off x="1077210" y="5377912"/>
            <a:ext cx="2531462" cy="553998"/>
          </a:xfrm>
          <a:prstGeom prst="rect">
            <a:avLst/>
          </a:prstGeom>
          <a:noFill/>
        </p:spPr>
        <p:txBody>
          <a:bodyPr wrap="none" rtlCol="0">
            <a:spAutoFit/>
          </a:bodyPr>
          <a:lstStyle/>
          <a:p>
            <a:r>
              <a:rPr lang="en-US" sz="3000" dirty="0" smtClean="0"/>
              <a:t>Unsupervised</a:t>
            </a:r>
            <a:endParaRPr lang="en-US" sz="3000" dirty="0"/>
          </a:p>
        </p:txBody>
      </p:sp>
      <p:sp>
        <p:nvSpPr>
          <p:cNvPr id="41" name="TextBox 40"/>
          <p:cNvSpPr txBox="1"/>
          <p:nvPr/>
        </p:nvSpPr>
        <p:spPr>
          <a:xfrm>
            <a:off x="4242876" y="3937623"/>
            <a:ext cx="2125903" cy="553998"/>
          </a:xfrm>
          <a:prstGeom prst="rect">
            <a:avLst/>
          </a:prstGeom>
          <a:noFill/>
        </p:spPr>
        <p:txBody>
          <a:bodyPr wrap="none" rtlCol="0">
            <a:spAutoFit/>
          </a:bodyPr>
          <a:lstStyle/>
          <a:p>
            <a:r>
              <a:rPr lang="en-US" sz="3000" smtClean="0"/>
              <a:t>Regression</a:t>
            </a:r>
            <a:endParaRPr lang="en-US" sz="3000" dirty="0"/>
          </a:p>
        </p:txBody>
      </p:sp>
      <p:sp>
        <p:nvSpPr>
          <p:cNvPr id="42" name="TextBox 41"/>
          <p:cNvSpPr txBox="1"/>
          <p:nvPr/>
        </p:nvSpPr>
        <p:spPr>
          <a:xfrm>
            <a:off x="7546155" y="3966649"/>
            <a:ext cx="2446504" cy="553998"/>
          </a:xfrm>
          <a:prstGeom prst="rect">
            <a:avLst/>
          </a:prstGeom>
          <a:noFill/>
        </p:spPr>
        <p:txBody>
          <a:bodyPr wrap="none" rtlCol="0">
            <a:spAutoFit/>
          </a:bodyPr>
          <a:lstStyle/>
          <a:p>
            <a:r>
              <a:rPr lang="en-US" sz="3000" smtClean="0"/>
              <a:t>Classification</a:t>
            </a:r>
            <a:endParaRPr lang="en-US" sz="3000" dirty="0"/>
          </a:p>
        </p:txBody>
      </p:sp>
      <p:sp>
        <p:nvSpPr>
          <p:cNvPr id="43" name="TextBox 42"/>
          <p:cNvSpPr txBox="1"/>
          <p:nvPr/>
        </p:nvSpPr>
        <p:spPr>
          <a:xfrm>
            <a:off x="7546155" y="5180376"/>
            <a:ext cx="1912703" cy="553998"/>
          </a:xfrm>
          <a:prstGeom prst="rect">
            <a:avLst/>
          </a:prstGeom>
          <a:noFill/>
        </p:spPr>
        <p:txBody>
          <a:bodyPr wrap="none" rtlCol="0">
            <a:spAutoFit/>
          </a:bodyPr>
          <a:lstStyle/>
          <a:p>
            <a:r>
              <a:rPr lang="en-US" sz="3000" dirty="0" smtClean="0"/>
              <a:t>Clustering</a:t>
            </a:r>
            <a:endParaRPr lang="en-US" sz="3000" dirty="0"/>
          </a:p>
        </p:txBody>
      </p:sp>
      <p:sp>
        <p:nvSpPr>
          <p:cNvPr id="44" name="TextBox 43"/>
          <p:cNvSpPr txBox="1"/>
          <p:nvPr/>
        </p:nvSpPr>
        <p:spPr>
          <a:xfrm>
            <a:off x="4298296" y="5084818"/>
            <a:ext cx="2768707" cy="1015663"/>
          </a:xfrm>
          <a:prstGeom prst="rect">
            <a:avLst/>
          </a:prstGeom>
          <a:noFill/>
        </p:spPr>
        <p:txBody>
          <a:bodyPr wrap="none" rtlCol="0">
            <a:spAutoFit/>
          </a:bodyPr>
          <a:lstStyle/>
          <a:p>
            <a:r>
              <a:rPr lang="en-US" sz="3000" dirty="0" smtClean="0"/>
              <a:t>PCA / </a:t>
            </a:r>
          </a:p>
          <a:p>
            <a:r>
              <a:rPr lang="en-US" sz="3000" dirty="0" smtClean="0"/>
              <a:t>Factor analysis</a:t>
            </a:r>
            <a:endParaRPr lang="en-US" sz="3000" dirty="0"/>
          </a:p>
        </p:txBody>
      </p:sp>
    </p:spTree>
    <p:extLst>
      <p:ext uri="{BB962C8B-B14F-4D97-AF65-F5344CB8AC3E}">
        <p14:creationId xmlns:p14="http://schemas.microsoft.com/office/powerpoint/2010/main" val="224398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Lst>
  </p:timing>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TotalTime>
  <Words>3004</Words>
  <Application>Microsoft Macintosh PowerPoint</Application>
  <PresentationFormat>Custom</PresentationFormat>
  <Paragraphs>538</Paragraphs>
  <Slides>77</Slides>
  <Notes>77</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77</vt:i4>
      </vt:variant>
    </vt:vector>
  </HeadingPairs>
  <TitlesOfParts>
    <vt:vector size="86" baseType="lpstr">
      <vt:lpstr>Arial</vt:lpstr>
      <vt:lpstr>Consolas</vt:lpstr>
      <vt:lpstr>Georgia</vt:lpstr>
      <vt:lpstr>Helvetica Neue</vt:lpstr>
      <vt:lpstr>Impact</vt:lpstr>
      <vt:lpstr>Merriweather Sans</vt:lpstr>
      <vt:lpstr>Oswald</vt:lpstr>
      <vt:lpstr>White</vt:lpstr>
      <vt:lpstr>White</vt:lpstr>
      <vt:lpstr>PowerPoint Presentation</vt:lpstr>
      <vt:lpstr>PowerPoint Presentation</vt:lpstr>
      <vt:lpstr>PowerPoint Presentation</vt:lpstr>
      <vt:lpstr>LEARNING OBJECTIVES</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Reid Offringa</cp:lastModifiedBy>
  <cp:revision>229</cp:revision>
  <dcterms:modified xsi:type="dcterms:W3CDTF">2017-03-28T20:53:39Z</dcterms:modified>
</cp:coreProperties>
</file>